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1" r:id="rId18"/>
    <p:sldId id="272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42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7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80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90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2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9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0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7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6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EE828-B7DA-4EA4-8B40-2AA00256AB3F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32C9E2-9ABA-4E3B-8671-4491C156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Absolutism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Cranky Mr. Bredberg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XIV – The Sun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Ruled France for 72 years.</a:t>
            </a:r>
          </a:p>
          <a:p>
            <a:r>
              <a:rPr lang="en-US" sz="2400" dirty="0" smtClean="0"/>
              <a:t>Develops the colonies in the Caribbean and Canada.  </a:t>
            </a:r>
          </a:p>
          <a:p>
            <a:r>
              <a:rPr lang="en-US" sz="2400" dirty="0" smtClean="0"/>
              <a:t>Persecuted the French Protestants</a:t>
            </a:r>
          </a:p>
          <a:p>
            <a:r>
              <a:rPr lang="en-US" sz="2400" dirty="0" smtClean="0"/>
              <a:t>Never called the Estates General (the legislative body of the French Kingdom)</a:t>
            </a:r>
          </a:p>
          <a:p>
            <a:r>
              <a:rPr lang="en-US" sz="2400" dirty="0" smtClean="0"/>
              <a:t>Turns France into one of the most powerful nations in Europe.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94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Palace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8740"/>
            <a:ext cx="5609166" cy="516635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Builds an enormous palace to entertain his nobility.</a:t>
            </a:r>
          </a:p>
          <a:p>
            <a:pPr lvl="1"/>
            <a:r>
              <a:rPr lang="en-US" sz="3200" dirty="0" smtClean="0"/>
              <a:t>“Gilded Cage”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 algn="ctr">
              <a:buNone/>
            </a:pPr>
            <a:r>
              <a:rPr lang="en-US" sz="3200" b="1" dirty="0" smtClean="0"/>
              <a:t>Keeps </a:t>
            </a:r>
            <a:r>
              <a:rPr lang="en-US" sz="3200" b="1" dirty="0"/>
              <a:t>his nobles drunk and gambling while he takes more and more of their </a:t>
            </a:r>
            <a:r>
              <a:rPr lang="en-US" sz="3200" b="1" dirty="0" smtClean="0"/>
              <a:t>power!</a:t>
            </a:r>
            <a:endParaRPr lang="en-US" sz="3200" b="1" dirty="0"/>
          </a:p>
          <a:p>
            <a:pPr lvl="1"/>
            <a:endParaRPr lang="en-US" dirty="0" smtClean="0"/>
          </a:p>
        </p:txBody>
      </p:sp>
      <p:pic>
        <p:nvPicPr>
          <p:cNvPr id="4" name="Picture 2" descr="http://utenti.romascuola.net/bramarte/600/img/Versail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80" y="2537460"/>
            <a:ext cx="576072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img0.svcdn.lasvegas.com/v3/cache/lasvegas/1E1F17A930F296ED96638EF37B6F7F8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640" y="157480"/>
            <a:ext cx="2457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13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under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Ivan the Terrible was born the Prince of the City of Moscow</a:t>
            </a:r>
          </a:p>
          <a:p>
            <a:pPr lvl="1"/>
            <a:r>
              <a:rPr lang="en-US" sz="2800" dirty="0" smtClean="0"/>
              <a:t>Spent much of his childhood in fear as his family members were constantly trying to kill him.</a:t>
            </a:r>
          </a:p>
          <a:p>
            <a:r>
              <a:rPr lang="en-US" sz="3200" dirty="0" smtClean="0"/>
              <a:t>Ivan the Terrible unifies all of Russia for the first time since the Mongolians were driven out.</a:t>
            </a:r>
          </a:p>
          <a:p>
            <a:r>
              <a:rPr lang="en-US" sz="3200" dirty="0" smtClean="0"/>
              <a:t>Proclaims himself to be “The Czar of All Russians.”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6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Ivan the Terrible: 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506162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Begins modernizing Russia</a:t>
            </a:r>
          </a:p>
          <a:p>
            <a:pPr lvl="1"/>
            <a:r>
              <a:rPr lang="en-US" sz="2400" dirty="0" smtClean="0"/>
              <a:t>Establishes a national, standing army.</a:t>
            </a:r>
          </a:p>
          <a:p>
            <a:pPr lvl="1"/>
            <a:r>
              <a:rPr lang="en-US" sz="2400" dirty="0" smtClean="0"/>
              <a:t>Revises the law code.</a:t>
            </a:r>
          </a:p>
          <a:p>
            <a:pPr lvl="1"/>
            <a:r>
              <a:rPr lang="en-US" sz="2400" dirty="0" smtClean="0"/>
              <a:t>Creates a Russian Parliament.  </a:t>
            </a:r>
            <a:endParaRPr lang="en-US" sz="2400" dirty="0"/>
          </a:p>
        </p:txBody>
      </p:sp>
      <p:pic>
        <p:nvPicPr>
          <p:cNvPr id="7170" name="Picture 2" descr="http://factfile.org/wp-content/uploads/2014/11/Absolute-Monarchy-Pi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6" y="1270000"/>
            <a:ext cx="4181012" cy="523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6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Ivan the Terrible: Paranoia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506829"/>
            <a:ext cx="10109915" cy="5061396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1560s, Russia becomes involved in a series of wars against the Lithuanian Commonwealth and is blockaded by Sweden and some German states.  </a:t>
            </a:r>
          </a:p>
          <a:p>
            <a:pPr lvl="1"/>
            <a:r>
              <a:rPr lang="en-US" sz="2400" dirty="0" smtClean="0"/>
              <a:t>One of his nobles poisons his wife, killing his unborn child in the process.</a:t>
            </a:r>
          </a:p>
          <a:p>
            <a:pPr lvl="1"/>
            <a:r>
              <a:rPr lang="en-US" sz="2400" dirty="0" smtClean="0"/>
              <a:t>Another, Prince </a:t>
            </a:r>
            <a:r>
              <a:rPr lang="en-US" sz="2400" dirty="0" err="1" smtClean="0"/>
              <a:t>Kurbsky</a:t>
            </a:r>
            <a:r>
              <a:rPr lang="en-US" sz="2400" dirty="0" smtClean="0"/>
              <a:t>, defected to the Lithuanian invaders and helps to devastate a large part of Russia.</a:t>
            </a:r>
            <a:endParaRPr lang="en-US" sz="2400" dirty="0"/>
          </a:p>
          <a:p>
            <a:pPr lvl="1"/>
            <a:r>
              <a:rPr lang="en-US" sz="2400" dirty="0" smtClean="0"/>
              <a:t>After these betrayals, Ivan launches internal purges, killing suspected traitors in large numbers.  </a:t>
            </a:r>
          </a:p>
          <a:p>
            <a:pPr lvl="1"/>
            <a:r>
              <a:rPr lang="en-US" sz="2400" dirty="0" smtClean="0"/>
              <a:t>Pushes his forces outwards, conquering several of Russia’s smaller neighbors and gaining a port on the Baltic Sea.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8075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Reigns from 1682-1696.  </a:t>
            </a:r>
          </a:p>
          <a:p>
            <a:r>
              <a:rPr lang="en-US" sz="2800" b="1" dirty="0" smtClean="0"/>
              <a:t>Peter focuses on modernizing Russia and transforming it into a world power.</a:t>
            </a:r>
          </a:p>
          <a:p>
            <a:r>
              <a:rPr lang="en-US" sz="2800" dirty="0" smtClean="0"/>
              <a:t>Builds the city of St. Petersburg: “The Window to the West.” </a:t>
            </a:r>
          </a:p>
          <a:p>
            <a:r>
              <a:rPr lang="en-US" sz="2800" dirty="0" smtClean="0"/>
              <a:t>St. Petersburg was useful because it was a warm water port.</a:t>
            </a:r>
          </a:p>
          <a:p>
            <a:r>
              <a:rPr lang="en-US" sz="2800" dirty="0" smtClean="0"/>
              <a:t>Travels to Western Europe to learn how to develop a modern state and introduce new technologies.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13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villain Peter also introduced a “beard tax.”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s://upload.wikimedia.org/wikipedia/commons/9/92/Beard_tok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255" y="2553017"/>
            <a:ext cx="41148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d13yacurqjgara.cloudfront.net/users/2046/screenshots/1238799/beard_1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553017"/>
            <a:ext cx="536448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874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Under Absolutism?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England long had a Parliament (legislative body) which checked the power of England’s monarchs.</a:t>
            </a:r>
          </a:p>
          <a:p>
            <a:r>
              <a:rPr lang="en-US" sz="3200" dirty="0" smtClean="0"/>
              <a:t>The Tudor Monarchs </a:t>
            </a:r>
            <a:r>
              <a:rPr lang="en-US" sz="3200" dirty="0"/>
              <a:t>(</a:t>
            </a:r>
            <a:r>
              <a:rPr lang="en-US" sz="3200" dirty="0" smtClean="0"/>
              <a:t>1485-1603) generally worked with Parliament.  </a:t>
            </a:r>
          </a:p>
          <a:p>
            <a:r>
              <a:rPr lang="en-US" sz="3200" dirty="0" smtClean="0"/>
              <a:t>After Elizabeth I’s death, the House of Stuart comes to power.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5593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and the Stuarts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1621"/>
            <a:ext cx="8596668" cy="45097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Stuarts had absolutist tendencies, particularly with regard to Divine Right.</a:t>
            </a:r>
          </a:p>
          <a:p>
            <a:r>
              <a:rPr lang="en-US" sz="2400" dirty="0" smtClean="0"/>
              <a:t>James I constantly clashed with Parliament over finance and foreign policy.</a:t>
            </a:r>
          </a:p>
          <a:p>
            <a:r>
              <a:rPr lang="en-US" sz="2400" dirty="0" smtClean="0"/>
              <a:t>Puritans, a sect with the Anglican Church, was very hardline and angered by James I.</a:t>
            </a:r>
          </a:p>
          <a:p>
            <a:r>
              <a:rPr lang="en-US" sz="2400" dirty="0" smtClean="0"/>
              <a:t>After James I dies, Charles I comes to power and begins implementing horrible punishments to those who oppose him, including torture, disfigurement, and death.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112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3020"/>
            <a:ext cx="8596668" cy="5303519"/>
          </a:xfrm>
        </p:spPr>
        <p:txBody>
          <a:bodyPr>
            <a:noAutofit/>
          </a:bodyPr>
          <a:lstStyle/>
          <a:p>
            <a:r>
              <a:rPr lang="en-US" sz="2400" dirty="0" smtClean="0"/>
              <a:t>Eventually, Charles I’s absolutist tendencies trigger the English Civil War. </a:t>
            </a:r>
          </a:p>
          <a:p>
            <a:r>
              <a:rPr lang="en-US" sz="2400" dirty="0" smtClean="0"/>
              <a:t>Fought between two factions: Royalists and Parliamentarians.  (King vs Parliament.)</a:t>
            </a:r>
          </a:p>
          <a:p>
            <a:r>
              <a:rPr lang="en-US" sz="2400" dirty="0" smtClean="0"/>
              <a:t>Parliament’s forces, led by Oliver Cromwell, are victorious and execute Charles I.</a:t>
            </a:r>
          </a:p>
          <a:p>
            <a:r>
              <a:rPr lang="en-US" sz="2400" dirty="0" smtClean="0"/>
              <a:t>The monarchy is abolished.</a:t>
            </a:r>
          </a:p>
          <a:p>
            <a:r>
              <a:rPr lang="en-US" sz="2400" dirty="0" smtClean="0"/>
              <a:t>Cromwell declares the Commonwealth of England, Scotland, and Ireland.</a:t>
            </a:r>
          </a:p>
          <a:p>
            <a:r>
              <a:rPr lang="en-US" sz="2400" dirty="0" smtClean="0"/>
              <a:t>Declares himself “Lord Protector” of the Commonwealth, effectively becoming a military dictator.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121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31" y="429296"/>
            <a:ext cx="8596668" cy="1320800"/>
          </a:xfrm>
        </p:spPr>
        <p:txBody>
          <a:bodyPr/>
          <a:lstStyle/>
          <a:p>
            <a:r>
              <a:rPr lang="en-US" dirty="0" smtClean="0"/>
              <a:t>Europe 1520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faculty.history.wisc.edu/sommerville/351/351images/Europe16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86" y="0"/>
            <a:ext cx="86264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1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9372"/>
            <a:ext cx="9071973" cy="4871276"/>
          </a:xfrm>
        </p:spPr>
        <p:txBody>
          <a:bodyPr/>
          <a:lstStyle/>
          <a:p>
            <a:r>
              <a:rPr lang="en-US" sz="3200" dirty="0" smtClean="0"/>
              <a:t>Cromwell reigns for 20 years, until his death.</a:t>
            </a:r>
          </a:p>
          <a:p>
            <a:r>
              <a:rPr lang="en-US" sz="3200" dirty="0" smtClean="0"/>
              <a:t>Parliament restores Charles II to the throne, out of concern for another military dictator.  </a:t>
            </a:r>
          </a:p>
          <a:p>
            <a:r>
              <a:rPr lang="en-US" sz="3200" dirty="0" smtClean="0"/>
              <a:t>Charles dies and his son James II becomes king.  </a:t>
            </a:r>
          </a:p>
          <a:p>
            <a:pPr lvl="1"/>
            <a:r>
              <a:rPr lang="en-US" sz="2800" dirty="0" smtClean="0"/>
              <a:t>James II begins pushing for absolutist control, so Parliament overthrows James II</a:t>
            </a:r>
            <a:r>
              <a:rPr lang="en-US" sz="1800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10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Glorious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Parliament asks William and Mary (two Dutch nobles) to become the King and Queen of England.</a:t>
            </a:r>
          </a:p>
          <a:p>
            <a:pPr lvl="1"/>
            <a:r>
              <a:rPr lang="en-US" sz="2800" dirty="0" smtClean="0"/>
              <a:t>Forced to sign the English Bill of Rights, which guarantees Parliament’s superiority over the Monarchy.</a:t>
            </a:r>
          </a:p>
          <a:p>
            <a:pPr lvl="1"/>
            <a:r>
              <a:rPr lang="en-US" sz="2800" dirty="0" smtClean="0"/>
              <a:t>England becomes a Limited Monarchy.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961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Feudalism was a social system in which nobles pledged their loyalty to a monarch in exchange for land and safety.</a:t>
            </a:r>
          </a:p>
          <a:p>
            <a:r>
              <a:rPr lang="en-US" sz="2800" dirty="0" smtClean="0"/>
              <a:t>Feudalism developed in the Middle Ages as a reaction to the collapse of the Roman Empire.  </a:t>
            </a:r>
          </a:p>
          <a:p>
            <a:r>
              <a:rPr lang="en-US" sz="2800" dirty="0" smtClean="0"/>
              <a:t>Not a formal system, but a series of relationships between local nobilities based:</a:t>
            </a:r>
          </a:p>
          <a:p>
            <a:pPr lvl="1"/>
            <a:r>
              <a:rPr lang="en-US" sz="2400" dirty="0" smtClean="0"/>
              <a:t>Family connections.</a:t>
            </a:r>
          </a:p>
          <a:p>
            <a:pPr lvl="1"/>
            <a:r>
              <a:rPr lang="en-US" sz="2400" dirty="0" smtClean="0"/>
              <a:t>Constantly shifting loyalties.  </a:t>
            </a:r>
            <a:endParaRPr lang="en-US" sz="2400" dirty="0"/>
          </a:p>
        </p:txBody>
      </p:sp>
      <p:pic>
        <p:nvPicPr>
          <p:cNvPr id="1026" name="Picture 2" descr="http://murphymiddleages.weebly.com/uploads/1/5/2/8/15282652/4755995_orig.png?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003" y="2923504"/>
            <a:ext cx="4504998" cy="393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5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50" y="1387856"/>
            <a:ext cx="8789851" cy="502582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Europe, the Age of Absolutism runs from 1550-1800.</a:t>
            </a:r>
          </a:p>
          <a:p>
            <a:r>
              <a:rPr lang="en-US" sz="2400" dirty="0" smtClean="0"/>
              <a:t>The power of monarchs across Europe rises because:</a:t>
            </a:r>
          </a:p>
          <a:p>
            <a:pPr lvl="1"/>
            <a:r>
              <a:rPr lang="en-US" sz="2000" dirty="0" smtClean="0"/>
              <a:t>Reconquista- Required serious military centralization and the creation of a strong monarchy in Spain.</a:t>
            </a:r>
          </a:p>
          <a:p>
            <a:pPr lvl="1"/>
            <a:r>
              <a:rPr lang="en-US" sz="2000" dirty="0" smtClean="0"/>
              <a:t>American Wealth-Economic wealth from the Americas develops national economies.</a:t>
            </a:r>
          </a:p>
          <a:p>
            <a:pPr lvl="1"/>
            <a:r>
              <a:rPr lang="en-US" sz="2000" dirty="0" smtClean="0"/>
              <a:t>Atlantic Trade- Only centralized power could control trade.</a:t>
            </a:r>
          </a:p>
          <a:p>
            <a:pPr lvl="1"/>
            <a:r>
              <a:rPr lang="en-US" sz="2000" dirty="0" smtClean="0"/>
              <a:t>Church in Decline- Reformation undermined the Church.</a:t>
            </a:r>
          </a:p>
        </p:txBody>
      </p:sp>
    </p:spTree>
    <p:extLst>
      <p:ext uri="{BB962C8B-B14F-4D97-AF65-F5344CB8AC3E}">
        <p14:creationId xmlns:p14="http://schemas.microsoft.com/office/powerpoint/2010/main" val="41925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4689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Monarchs claim their right to rule is based on </a:t>
            </a:r>
            <a:r>
              <a:rPr lang="en-US" sz="2800" b="1" dirty="0" smtClean="0"/>
              <a:t>Divine Right</a:t>
            </a:r>
            <a:r>
              <a:rPr lang="en-US" sz="2800" dirty="0" smtClean="0"/>
              <a:t>.</a:t>
            </a:r>
          </a:p>
          <a:p>
            <a:r>
              <a:rPr lang="en-US" sz="2800" u="sng" dirty="0" smtClean="0"/>
              <a:t>Divine Right- Authority comes from God directly.</a:t>
            </a:r>
          </a:p>
          <a:p>
            <a:r>
              <a:rPr lang="en-US" sz="2800" dirty="0" smtClean="0"/>
              <a:t>Features of Absolute Monarchy</a:t>
            </a:r>
          </a:p>
          <a:p>
            <a:pPr lvl="1"/>
            <a:r>
              <a:rPr lang="en-US" sz="2400" dirty="0" smtClean="0"/>
              <a:t>Strong Armies and Constant Warfare</a:t>
            </a:r>
          </a:p>
          <a:p>
            <a:pPr lvl="1"/>
            <a:r>
              <a:rPr lang="en-US" sz="2400" dirty="0" smtClean="0"/>
              <a:t>Limited Representative Bodies</a:t>
            </a:r>
          </a:p>
          <a:p>
            <a:pPr lvl="1"/>
            <a:r>
              <a:rPr lang="en-US" sz="2400" dirty="0" smtClean="0"/>
              <a:t>Weakened Nobility</a:t>
            </a:r>
          </a:p>
          <a:p>
            <a:pPr lvl="1"/>
            <a:r>
              <a:rPr lang="en-US" sz="2400" dirty="0" smtClean="0"/>
              <a:t>High Taxes</a:t>
            </a:r>
          </a:p>
          <a:p>
            <a:pPr lvl="1"/>
            <a:r>
              <a:rPr lang="en-US" sz="2400" dirty="0" smtClean="0"/>
              <a:t>Monarch is “Above the Law”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2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1"/>
            <a:ext cx="8771082" cy="4441162"/>
          </a:xfrm>
        </p:spPr>
        <p:txBody>
          <a:bodyPr/>
          <a:lstStyle/>
          <a:p>
            <a:r>
              <a:rPr lang="en-US" sz="3200" dirty="0" smtClean="0"/>
              <a:t>Regulation of Religion and Society</a:t>
            </a:r>
          </a:p>
          <a:p>
            <a:r>
              <a:rPr lang="en-US" sz="3200" dirty="0" smtClean="0"/>
              <a:t>Loss power by nobility and legislatures</a:t>
            </a:r>
          </a:p>
          <a:p>
            <a:r>
              <a:rPr lang="en-US" sz="3200" dirty="0" smtClean="0"/>
              <a:t>Bureaucracies</a:t>
            </a:r>
          </a:p>
          <a:p>
            <a:r>
              <a:rPr lang="en-US" sz="3200" dirty="0" smtClean="0"/>
              <a:t>Huge building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Absolutism in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7340"/>
            <a:ext cx="5883486" cy="4983479"/>
          </a:xfrm>
        </p:spPr>
        <p:txBody>
          <a:bodyPr/>
          <a:lstStyle/>
          <a:p>
            <a:r>
              <a:rPr lang="en-US" sz="2000" dirty="0" smtClean="0"/>
              <a:t>The Hapsburg Royal Family controls much of the Catholic territory of Europe.</a:t>
            </a:r>
          </a:p>
          <a:p>
            <a:r>
              <a:rPr lang="en-US" sz="2000" dirty="0" smtClean="0"/>
              <a:t>Family becomes the chief defender of Catholicism.</a:t>
            </a:r>
          </a:p>
          <a:p>
            <a:r>
              <a:rPr lang="en-US" sz="2000" dirty="0" smtClean="0"/>
              <a:t>The Spanish Golden Age comes under the reign of Philip II.</a:t>
            </a:r>
          </a:p>
          <a:p>
            <a:pPr lvl="1"/>
            <a:r>
              <a:rPr lang="en-US" sz="1800" dirty="0" smtClean="0"/>
              <a:t>Wealth from American colonies makes Spain wealthy.</a:t>
            </a:r>
          </a:p>
          <a:p>
            <a:pPr lvl="1"/>
            <a:r>
              <a:rPr lang="en-US" sz="1800" dirty="0" smtClean="0"/>
              <a:t>Invests in art and literature.</a:t>
            </a:r>
          </a:p>
          <a:p>
            <a:pPr lvl="1"/>
            <a:r>
              <a:rPr lang="en-US" sz="1800" dirty="0" smtClean="0"/>
              <a:t>Expands the Spanish military, especially its navy.</a:t>
            </a:r>
          </a:p>
          <a:p>
            <a:endParaRPr lang="en-US" dirty="0"/>
          </a:p>
        </p:txBody>
      </p:sp>
      <p:pic>
        <p:nvPicPr>
          <p:cNvPr id="4" name="Picture 1031" descr="http://wps.ablongman.com/wps/media/objects/262/268312/art/figures/KISH_14_3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820" y="1577340"/>
            <a:ext cx="5631180" cy="429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6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Armada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1506828"/>
            <a:ext cx="9311425" cy="49583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Provocation- The English had long been preying on Spanish shipping in the Atlantic.</a:t>
            </a:r>
          </a:p>
          <a:p>
            <a:pPr lvl="1"/>
            <a:r>
              <a:rPr lang="en-US" sz="2400" dirty="0" smtClean="0"/>
              <a:t>English monarchs had been paying privateers to capture Spanish treasure.</a:t>
            </a:r>
          </a:p>
          <a:p>
            <a:r>
              <a:rPr lang="en-US" sz="2800" dirty="0" smtClean="0"/>
              <a:t>1588, Philip II orders an attack on England.</a:t>
            </a:r>
          </a:p>
          <a:p>
            <a:pPr lvl="1"/>
            <a:r>
              <a:rPr lang="en-US" sz="2400" dirty="0" smtClean="0"/>
              <a:t>Launches an invasion of England.</a:t>
            </a:r>
          </a:p>
          <a:p>
            <a:pPr lvl="1"/>
            <a:r>
              <a:rPr lang="en-US" sz="2400" dirty="0" smtClean="0"/>
              <a:t>The Armada, incredibly, is defeated by the English defenders and cripples Spanish power.</a:t>
            </a:r>
          </a:p>
          <a:p>
            <a:pPr lvl="1"/>
            <a:r>
              <a:rPr lang="en-US" sz="2400" dirty="0" smtClean="0"/>
              <a:t>Spain enters a long, slow period of decline.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97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Absolutism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508776"/>
          </a:xfrm>
        </p:spPr>
        <p:txBody>
          <a:bodyPr/>
          <a:lstStyle/>
          <a:p>
            <a:r>
              <a:rPr lang="en-US" sz="3600" dirty="0" smtClean="0"/>
              <a:t>The Bourbon Family</a:t>
            </a:r>
          </a:p>
          <a:p>
            <a:pPr lvl="1"/>
            <a:r>
              <a:rPr lang="en-US" sz="3200" dirty="0" smtClean="0"/>
              <a:t>Henry IV begins the process of slowly accruing power to himself.  </a:t>
            </a:r>
          </a:p>
          <a:p>
            <a:pPr lvl="1"/>
            <a:r>
              <a:rPr lang="en-US" sz="3200" dirty="0" smtClean="0"/>
              <a:t>Louis XIII strengthens the French national military- makes himself less dependent on his nobility.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2189</TotalTime>
  <Words>1000</Words>
  <Application>Microsoft Office PowerPoint</Application>
  <PresentationFormat>Widescreen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Age of Absolutism</vt:lpstr>
      <vt:lpstr>Europe 1520</vt:lpstr>
      <vt:lpstr>Feudalism</vt:lpstr>
      <vt:lpstr>Age of Absolutism</vt:lpstr>
      <vt:lpstr>Absolutism</vt:lpstr>
      <vt:lpstr>Effects of Absolutism</vt:lpstr>
      <vt:lpstr>Absolutism in Spain</vt:lpstr>
      <vt:lpstr>Spanish Armada</vt:lpstr>
      <vt:lpstr>Absolutism in France</vt:lpstr>
      <vt:lpstr>Louis XIV – The Sun King</vt:lpstr>
      <vt:lpstr>Palace of Versailles</vt:lpstr>
      <vt:lpstr>Russia under Absolutism</vt:lpstr>
      <vt:lpstr>Ivan the Terrible: Domestic Policy</vt:lpstr>
      <vt:lpstr>Ivan the Terrible: Paranoia </vt:lpstr>
      <vt:lpstr>Peter the Great</vt:lpstr>
      <vt:lpstr>That villain Peter also introduced a “beard tax.”</vt:lpstr>
      <vt:lpstr>England Under Absolutism?</vt:lpstr>
      <vt:lpstr>England and the Stuarts</vt:lpstr>
      <vt:lpstr>English Civil War</vt:lpstr>
      <vt:lpstr>Restoration</vt:lpstr>
      <vt:lpstr>Glorious Revolution</vt:lpstr>
    </vt:vector>
  </TitlesOfParts>
  <Company>City of Marlborough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Absolutism</dc:title>
  <dc:creator>Steven Bredberg</dc:creator>
  <cp:lastModifiedBy>Steven Bredberg</cp:lastModifiedBy>
  <cp:revision>17</cp:revision>
  <dcterms:created xsi:type="dcterms:W3CDTF">2015-09-23T10:55:30Z</dcterms:created>
  <dcterms:modified xsi:type="dcterms:W3CDTF">2016-06-16T14:00:34Z</dcterms:modified>
</cp:coreProperties>
</file>