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3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81" r:id="rId22"/>
    <p:sldId id="282" r:id="rId23"/>
    <p:sldId id="283" r:id="rId24"/>
    <p:sldId id="289" r:id="rId25"/>
    <p:sldId id="290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07B7C-92EB-4C43-A0DE-5F7C19EE91DA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268E-C199-4A7E-A44D-C8A5927DD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4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F400-21CA-43D1-A191-EDB4327646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54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17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55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7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4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09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50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90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80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694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8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853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47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2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6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2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6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7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9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B3FA1-9AF3-4887-8CAB-6FC406350E89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08DCBD-E061-4160-B223-D7B9A604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Industrialization II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91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Children’s Strike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s3.amazonaws.com/dk-production/images/37003/large/Mill_Children_1903.jpg?13715647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71512" cy="44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/>
          </a:bodyPr>
          <a:lstStyle/>
          <a:p>
            <a:r>
              <a:rPr lang="en-US" sz="8000" dirty="0" smtClean="0"/>
              <a:t>Is there any alternative?</a:t>
            </a:r>
            <a:endParaRPr lang="en-US" sz="8000" dirty="0"/>
          </a:p>
        </p:txBody>
      </p:sp>
      <p:pic>
        <p:nvPicPr>
          <p:cNvPr id="3074" name="Picture 2" descr="http://roarmag.org/wp-content/uploads/2011/02/Karl-Mar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791200" cy="40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03"/>
            <a:ext cx="6347713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Responses to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610350" cy="528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Marx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679"/>
            <a:ext cx="4191000" cy="5181600"/>
          </a:xfrm>
        </p:spPr>
        <p:txBody>
          <a:bodyPr>
            <a:normAutofit/>
          </a:bodyPr>
          <a:lstStyle/>
          <a:p>
            <a:r>
              <a:rPr lang="en-US" altLang="en-US" sz="2400" b="1" i="1" u="sng" dirty="0" smtClean="0">
                <a:latin typeface="Arial" charset="0"/>
              </a:rPr>
              <a:t>Karl Marx</a:t>
            </a:r>
            <a:r>
              <a:rPr lang="en-US" altLang="en-US" sz="2400" dirty="0" smtClean="0">
                <a:latin typeface="Arial" charset="0"/>
              </a:rPr>
              <a:t> (1818 – 1883) was a German economist who was exiled to England.</a:t>
            </a:r>
          </a:p>
          <a:p>
            <a:endParaRPr lang="en-US" altLang="en-US" sz="2400" dirty="0" smtClean="0">
              <a:latin typeface="Arial" charset="0"/>
            </a:endParaRPr>
          </a:p>
          <a:p>
            <a:r>
              <a:rPr lang="en-US" altLang="en-US" sz="2400" dirty="0" smtClean="0">
                <a:latin typeface="Arial" charset="0"/>
              </a:rPr>
              <a:t>He wrote </a:t>
            </a:r>
            <a:r>
              <a:rPr lang="en-US" altLang="en-US" sz="2400" b="1" i="1" u="sng" dirty="0" smtClean="0">
                <a:latin typeface="Arial" charset="0"/>
              </a:rPr>
              <a:t>Das </a:t>
            </a:r>
            <a:r>
              <a:rPr lang="en-US" altLang="en-US" sz="2400" b="1" i="1" u="sng" dirty="0" err="1" smtClean="0">
                <a:latin typeface="Arial" charset="0"/>
              </a:rPr>
              <a:t>Kapital</a:t>
            </a:r>
            <a:r>
              <a:rPr lang="en-US" altLang="en-US" sz="2400" dirty="0" smtClean="0">
                <a:latin typeface="Arial" charset="0"/>
              </a:rPr>
              <a:t>, which explained how he thought capitalism would fall, and also the </a:t>
            </a:r>
            <a:r>
              <a:rPr lang="en-US" altLang="en-US" sz="2400" b="1" i="1" u="sng" dirty="0" smtClean="0">
                <a:latin typeface="Arial" charset="0"/>
              </a:rPr>
              <a:t>Communist Manifesto</a:t>
            </a:r>
            <a:r>
              <a:rPr lang="en-US" altLang="en-US" sz="2400" dirty="0" smtClean="0">
                <a:latin typeface="Arial" charset="0"/>
              </a:rPr>
              <a:t>, which told the workers of the world to unite and fight the factory owners. 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76" y="609600"/>
            <a:ext cx="392087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7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Marxist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858000" cy="48307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Proletariat</a:t>
            </a:r>
            <a:r>
              <a:rPr lang="en-US" sz="3600" dirty="0" smtClean="0"/>
              <a:t> </a:t>
            </a:r>
            <a:r>
              <a:rPr lang="en-US" sz="3600" dirty="0" smtClean="0"/>
              <a:t>are the working class, or people who must exchange their labor for cash.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b="1" dirty="0" smtClean="0"/>
              <a:t>Bourgeoisie</a:t>
            </a:r>
            <a:r>
              <a:rPr lang="en-US" sz="3600" dirty="0" smtClean="0"/>
              <a:t> </a:t>
            </a:r>
            <a:r>
              <a:rPr lang="en-US" sz="3600" dirty="0" smtClean="0"/>
              <a:t>are the wealthy class, which own the means of production.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85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Marxism?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09999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Marx argues that the history of the world is a history of class struggle:  </a:t>
            </a:r>
            <a:r>
              <a:rPr lang="en-US" sz="2800" i="1" dirty="0" smtClean="0"/>
              <a:t>The common people versus their masters.</a:t>
            </a:r>
          </a:p>
          <a:p>
            <a:endParaRPr lang="en-US" sz="2800" dirty="0"/>
          </a:p>
          <a:p>
            <a:r>
              <a:rPr lang="en-US" sz="2800" dirty="0" smtClean="0"/>
              <a:t>“Hitherto</a:t>
            </a:r>
            <a:r>
              <a:rPr lang="en-US" sz="2800" dirty="0"/>
              <a:t>, every form of society has been based ... on the antagonism of oppressing and oppressed classes</a:t>
            </a:r>
            <a:r>
              <a:rPr lang="en-US" sz="2800" dirty="0" smtClean="0"/>
              <a:t>.” –Karl Marx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https://www.marxists.org/history/etol/newspape/fi/vol07/no05/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8768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7714"/>
            <a:ext cx="5011340" cy="641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1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elegant-technology.com/resource/ch3.2-marx-pyramid-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217557" cy="60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36525" y="193675"/>
            <a:ext cx="3216275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 u="sng" dirty="0">
                <a:latin typeface="Arial Unicode MS" pitchFamily="34" charset="-128"/>
              </a:rPr>
              <a:t>Surplus Value</a:t>
            </a:r>
          </a:p>
          <a:p>
            <a:endParaRPr lang="en-US" altLang="en-US" sz="2800" b="1" i="1" u="sng" dirty="0">
              <a:latin typeface="Arial Unicode MS" pitchFamily="34" charset="-128"/>
            </a:endParaRPr>
          </a:p>
          <a:p>
            <a:r>
              <a:rPr lang="en-US" altLang="en-US" sz="2800" dirty="0">
                <a:latin typeface="Arial Unicode MS" pitchFamily="34" charset="-128"/>
              </a:rPr>
              <a:t>Marx believed that the bourgeoisie basically bought the products of the laborers at a cheap price, and then sold those same products back to them at a high price, in effect stealing the </a:t>
            </a:r>
            <a:r>
              <a:rPr lang="en-US" altLang="en-US" sz="2800" b="1" i="1" u="sng" dirty="0">
                <a:latin typeface="Arial Unicode MS" pitchFamily="34" charset="-128"/>
              </a:rPr>
              <a:t>surplus value</a:t>
            </a:r>
            <a:r>
              <a:rPr lang="en-US" altLang="en-US" sz="2800" dirty="0">
                <a:latin typeface="Arial Unicode MS" pitchFamily="34" charset="-128"/>
              </a:rPr>
              <a:t> as their profit.</a:t>
            </a:r>
            <a:endParaRPr lang="en-US" altLang="en-US" sz="2800" b="1" i="1" u="sng" dirty="0">
              <a:latin typeface="Arial Unicode MS" pitchFamily="34" charset="-128"/>
            </a:endParaRPr>
          </a:p>
        </p:txBody>
      </p:sp>
      <p:pic>
        <p:nvPicPr>
          <p:cNvPr id="68613" name="Picture 5" descr="dbrn299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685800"/>
            <a:ext cx="580866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age:Karl Marx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0"/>
            <a:ext cx="4872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0"/>
            <a:ext cx="4191000" cy="649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 u="sng" dirty="0">
                <a:latin typeface="Arial Unicode MS" pitchFamily="34" charset="-128"/>
              </a:rPr>
              <a:t>Karl Marx says…</a:t>
            </a:r>
          </a:p>
          <a:p>
            <a:endParaRPr lang="en-US" altLang="en-US" sz="2800" b="1" i="1" u="sng" dirty="0">
              <a:latin typeface="Arial Unicode MS" pitchFamily="34" charset="-128"/>
            </a:endParaRPr>
          </a:p>
          <a:p>
            <a:r>
              <a:rPr lang="en-US" altLang="en-US" sz="2800" dirty="0">
                <a:latin typeface="Verdana" pitchFamily="34" charset="0"/>
              </a:rPr>
              <a:t>“The ideas of the ruling class are in every </a:t>
            </a:r>
            <a:r>
              <a:rPr lang="en-US" altLang="en-US" sz="2800" b="1" i="1" dirty="0">
                <a:latin typeface="Verdana" pitchFamily="34" charset="0"/>
              </a:rPr>
              <a:t>epoch</a:t>
            </a:r>
            <a:r>
              <a:rPr lang="en-US" altLang="en-US" sz="2800" dirty="0">
                <a:latin typeface="Verdana" pitchFamily="34" charset="0"/>
              </a:rPr>
              <a:t> the ruling ideas…”</a:t>
            </a:r>
          </a:p>
          <a:p>
            <a:endParaRPr lang="en-US" altLang="en-US" sz="2800" dirty="0">
              <a:latin typeface="Verdana" pitchFamily="34" charset="0"/>
            </a:endParaRPr>
          </a:p>
          <a:p>
            <a:endParaRPr lang="en-US" altLang="en-US" sz="2800" dirty="0">
              <a:latin typeface="Verdana" pitchFamily="34" charset="0"/>
            </a:endParaRPr>
          </a:p>
          <a:p>
            <a:r>
              <a:rPr lang="en-US" altLang="en-US" sz="2800" dirty="0">
                <a:latin typeface="Verdana" pitchFamily="34" charset="0"/>
              </a:rPr>
              <a:t>“The ruling material force of society, is at the same time its ruling intellectual force.” </a:t>
            </a:r>
            <a:br>
              <a:rPr lang="en-US" altLang="en-US" sz="2800" dirty="0">
                <a:latin typeface="Verdana" pitchFamily="34" charset="0"/>
              </a:rPr>
            </a:br>
            <a:endParaRPr lang="en-US" altLang="en-US" sz="2800" dirty="0">
              <a:latin typeface="Verdana" pitchFamily="34" charset="0"/>
            </a:endParaRPr>
          </a:p>
          <a:p>
            <a:endParaRPr lang="en-US" altLang="en-US" sz="2800" b="1" i="1" u="sng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Wealth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Robber Barons had captured most of the world’s wealth.</a:t>
            </a:r>
          </a:p>
          <a:p>
            <a:r>
              <a:rPr lang="en-US" sz="2800" dirty="0" smtClean="0"/>
              <a:t>Standard of living, despite many inventions and new production levels, actually declines for many (most?) workers in the Industrial World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00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0" y="0"/>
            <a:ext cx="38862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i="1" u="sng" dirty="0">
                <a:latin typeface="Arial" charset="0"/>
              </a:rPr>
              <a:t>Inevitability of Socialism</a:t>
            </a:r>
          </a:p>
          <a:p>
            <a:endParaRPr lang="en-US" altLang="en-US" sz="2800" b="1" i="1" u="sng" dirty="0">
              <a:latin typeface="Arial" charset="0"/>
            </a:endParaRPr>
          </a:p>
          <a:p>
            <a:r>
              <a:rPr lang="en-US" altLang="en-US" sz="2800" dirty="0">
                <a:latin typeface="Arial" charset="0"/>
              </a:rPr>
              <a:t>Marx argued that over time, capital (money) would concentrate in the hands of a small number of capitalists.</a:t>
            </a:r>
          </a:p>
          <a:p>
            <a:endParaRPr lang="en-US" altLang="en-US" sz="2800" dirty="0">
              <a:latin typeface="Arial" charset="0"/>
            </a:endParaRPr>
          </a:p>
          <a:p>
            <a:r>
              <a:rPr lang="en-US" altLang="en-US" sz="2800" dirty="0">
                <a:latin typeface="Arial" charset="0"/>
              </a:rPr>
              <a:t>Finally, the lower class would rise up, overthrow the capitalists, and establish a </a:t>
            </a:r>
            <a:r>
              <a:rPr lang="en-US" altLang="en-US" sz="2800" b="1" i="1" u="sng" dirty="0">
                <a:latin typeface="Arial" charset="0"/>
              </a:rPr>
              <a:t>Dictatorship of the Proletariat</a:t>
            </a:r>
            <a:r>
              <a:rPr lang="en-US" altLang="en-US" sz="2800" dirty="0" smtClean="0">
                <a:latin typeface="Arial" charset="0"/>
              </a:rPr>
              <a:t>.</a:t>
            </a:r>
            <a:endParaRPr lang="en-US" altLang="en-US" sz="2800" dirty="0">
              <a:latin typeface="Arial" charset="0"/>
            </a:endParaRPr>
          </a:p>
        </p:txBody>
      </p:sp>
      <p:pic>
        <p:nvPicPr>
          <p:cNvPr id="5122" name="Picture 2" descr="http://static.fjcdn.com/pictures/My+boy+karl+marx_75d3cf_5065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97" y="152400"/>
            <a:ext cx="5092700" cy="38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83953" y="1777423"/>
            <a:ext cx="4267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Arial" charset="0"/>
              </a:rPr>
              <a:t>At first, the Dictatorship of the Proletariat would need absolute powers to make sure </a:t>
            </a:r>
            <a:r>
              <a:rPr lang="en-US" altLang="en-US" sz="2800" dirty="0" smtClean="0">
                <a:latin typeface="Arial" charset="0"/>
              </a:rPr>
              <a:t>the bourgeoisie don’t </a:t>
            </a:r>
            <a:r>
              <a:rPr lang="en-US" altLang="en-US" sz="2800" dirty="0">
                <a:latin typeface="Arial" charset="0"/>
              </a:rPr>
              <a:t>bring back capitalism. </a:t>
            </a:r>
          </a:p>
          <a:p>
            <a:endParaRPr lang="en-US" alt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3810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Dictatorship of the Proletariat</a:t>
            </a:r>
            <a:endParaRPr lang="en-US" sz="4400" dirty="0"/>
          </a:p>
        </p:txBody>
      </p:sp>
      <p:pic>
        <p:nvPicPr>
          <p:cNvPr id="21506" name="Picture 2" descr="http://farm3.static.flickr.com/2499/3866634581_515a0282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57" y="3733800"/>
            <a:ext cx="4218214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0" y="0"/>
            <a:ext cx="92360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latin typeface="Arial" charset="0"/>
              </a:rPr>
              <a:t>But before long, the workers would learn to share everything equally – “from each according to his abilities, to each according to his needs.”  Karl Marx called this </a:t>
            </a:r>
            <a:r>
              <a:rPr lang="en-US" altLang="en-US" sz="2800" b="1" i="1" u="sng">
                <a:latin typeface="Arial" charset="0"/>
              </a:rPr>
              <a:t>Communism</a:t>
            </a:r>
            <a:r>
              <a:rPr lang="en-US" altLang="en-US" sz="2800">
                <a:latin typeface="Arial" charset="0"/>
              </a:rPr>
              <a:t>, or the </a:t>
            </a:r>
            <a:r>
              <a:rPr lang="en-US" altLang="en-US" sz="2800" b="1" i="1" u="sng">
                <a:latin typeface="Arial" charset="0"/>
              </a:rPr>
              <a:t>Ultimate Classless Society.</a:t>
            </a:r>
          </a:p>
        </p:txBody>
      </p:sp>
      <p:pic>
        <p:nvPicPr>
          <p:cNvPr id="22530" name="Picture 2" descr="http://upload.wikimedia.org/wikipedia/commons/a/a9/New_Harmony_by_F._Bate_%28View_of_a_Community,_as_proposed_by_Robert_Owen%29_printed_1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661149" cy="39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Workers want a more equitable society and to restore their dignity in the workplace.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Workers want security for themselves and their families.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Marx Appeals to Workers Because…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697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imgur.com/UqxHwD8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5" y="838200"/>
            <a:ext cx="3657600" cy="550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40.media.tumblr.com/83fed620d9e9439273223111d2c7b1b9/tumblr_mpe6pz2Hxe1roqv59o1_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55" y="0"/>
            <a:ext cx="5283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Pullman Strike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1752600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Pullman Strike was a rail worker strike, demanding an end to the idea of the company town. 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The rail companies sent in strike breakers and goons to break the strike, but the strikers beat them back.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Finally, President Cleveland sent in the army, broke the strike, and arrested its leader, Eugene Debs.</a:t>
            </a:r>
          </a:p>
          <a:p>
            <a:endParaRPr lang="en-US" dirty="0"/>
          </a:p>
        </p:txBody>
      </p:sp>
      <p:pic>
        <p:nvPicPr>
          <p:cNvPr id="27650" name="Picture 2" descr="http://www.lib.niu.edu/1994/ihy9412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" y="3887144"/>
            <a:ext cx="4925146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historymatters.gmu.edu/mpimages/mp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8" y="1059597"/>
            <a:ext cx="43624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Radicalism: Debs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812971" y="1306286"/>
            <a:ext cx="289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Eugene V. Debs from Indiana.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Helps found and leads the American Railway Union in the 1880s.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Participates in the Pullman Strike and is arrested.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While in prison, he becomes radicalized and joins the Socialist Party.  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9597"/>
            <a:ext cx="5453743" cy="572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6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599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Radicalism: Mother Jones</a:t>
            </a:r>
            <a:endParaRPr lang="en-US" sz="4800" dirty="0"/>
          </a:p>
        </p:txBody>
      </p:sp>
      <p:pic>
        <p:nvPicPr>
          <p:cNvPr id="28674" name="Picture 2" descr="https://02varvara.files.wordpress.com/2012/05/00-mother-jones-01-05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71600"/>
            <a:ext cx="73152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Radicalism:  Helen Keller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5562600" y="1164134"/>
            <a:ext cx="3352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“What are we organized for? What is our chief bond of unity? What is our avowed object? The welfare of the working class and the abolition of </a:t>
            </a:r>
            <a:r>
              <a:rPr lang="en-US" sz="2800" dirty="0" smtClean="0"/>
              <a:t>capitalism.” </a:t>
            </a:r>
          </a:p>
          <a:p>
            <a:r>
              <a:rPr lang="en-US" sz="2800" dirty="0" smtClean="0"/>
              <a:t>–Helen Keller</a:t>
            </a:r>
            <a:endParaRPr lang="en-US" sz="2800" dirty="0"/>
          </a:p>
        </p:txBody>
      </p:sp>
      <p:pic>
        <p:nvPicPr>
          <p:cNvPr id="29698" name="Picture 2" descr="https://upload.wikimedia.org/wikipedia/commons/thumb/f/f5/Helenkellerannesullivan1898.jpg/220px-Helenkellerannesullivan1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4134"/>
            <a:ext cx="4152900" cy="53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0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6029" y="152400"/>
            <a:ext cx="3657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 </a:t>
            </a:r>
            <a:r>
              <a:rPr lang="en-US" sz="2800" dirty="0"/>
              <a:t>am said to be a revolutionist in my sympathies, by birth, by breeding and by principle. I am always on the side of the revolutionists, because there never was a revolution unless there were some oppressive and intolerable conditions against which to revolute</a:t>
            </a:r>
            <a:r>
              <a:rPr lang="en-US" sz="2800" dirty="0" smtClean="0"/>
              <a:t>.” –Mark Twain</a:t>
            </a:r>
            <a:endParaRPr lang="en-US" sz="2800" dirty="0"/>
          </a:p>
        </p:txBody>
      </p:sp>
      <p:pic>
        <p:nvPicPr>
          <p:cNvPr id="19458" name="Picture 2" descr="http://www.teapartytribune.com/wp-content/uploads/2013/05/Mark-Twain-on-Tax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474029" cy="40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36663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Radicalism:  </a:t>
            </a:r>
          </a:p>
          <a:p>
            <a:r>
              <a:rPr lang="en-US" sz="4800" dirty="0" smtClean="0"/>
              <a:t>Mark Twain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472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Age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1524000"/>
            <a:ext cx="4038600" cy="45259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Work Life</a:t>
            </a:r>
          </a:p>
          <a:p>
            <a:pPr algn="ctr"/>
            <a:r>
              <a:rPr lang="en-US" dirty="0" smtClean="0"/>
              <a:t>10-14 hours/day.</a:t>
            </a:r>
          </a:p>
          <a:p>
            <a:pPr algn="ctr"/>
            <a:r>
              <a:rPr lang="en-US" dirty="0" smtClean="0"/>
              <a:t>6 days/week.</a:t>
            </a:r>
          </a:p>
          <a:p>
            <a:pPr algn="ctr"/>
            <a:r>
              <a:rPr lang="en-US" dirty="0" smtClean="0"/>
              <a:t>Laid-off 5-7 times/year.</a:t>
            </a:r>
          </a:p>
          <a:p>
            <a:pPr algn="ctr"/>
            <a:r>
              <a:rPr lang="en-US" dirty="0" smtClean="0"/>
              <a:t>No vacation.</a:t>
            </a:r>
          </a:p>
          <a:p>
            <a:pPr algn="ctr"/>
            <a:r>
              <a:rPr lang="en-US" dirty="0" smtClean="0"/>
              <a:t>No workplace safety.</a:t>
            </a:r>
          </a:p>
          <a:p>
            <a:pPr algn="ctr"/>
            <a:r>
              <a:rPr lang="en-US" dirty="0" smtClean="0"/>
              <a:t>No retirement.</a:t>
            </a:r>
          </a:p>
          <a:p>
            <a:pPr algn="ctr"/>
            <a:r>
              <a:rPr lang="en-US" dirty="0" smtClean="0"/>
              <a:t>VERY low standard of living.</a:t>
            </a:r>
          </a:p>
          <a:p>
            <a:pPr algn="ctr"/>
            <a:r>
              <a:rPr lang="en-US" dirty="0" smtClean="0"/>
              <a:t>Child labor extensive.</a:t>
            </a:r>
          </a:p>
          <a:p>
            <a:pPr algn="ctr"/>
            <a:endParaRPr lang="en-US" dirty="0"/>
          </a:p>
        </p:txBody>
      </p:sp>
      <p:pic>
        <p:nvPicPr>
          <p:cNvPr id="18434" name="Picture 2" descr="http://child-labor-industrial.weebly.com/uploads/1/6/8/0/16807484/967426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71" y="1676400"/>
            <a:ext cx="5185186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Gap Between</a:t>
            </a:r>
            <a:r>
              <a:rPr lang="en-US" altLang="en-US" dirty="0"/>
              <a:t> Rich and Poor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529084" y="1600200"/>
            <a:ext cx="6709916" cy="48768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Robber Barons, wealthy industrialists, build vast fortunes.  </a:t>
            </a:r>
          </a:p>
          <a:p>
            <a:r>
              <a:rPr lang="en-US" altLang="en-US" sz="2400" dirty="0" smtClean="0"/>
              <a:t>10</a:t>
            </a:r>
            <a:r>
              <a:rPr lang="en-US" altLang="en-US" sz="2400" dirty="0"/>
              <a:t>% of population owns 90% of wealth</a:t>
            </a:r>
          </a:p>
          <a:p>
            <a:r>
              <a:rPr lang="en-US" altLang="en-US" sz="2400" dirty="0"/>
              <a:t>2/3 of the population were working class, employed by someone else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smtClean="0"/>
              <a:t> </a:t>
            </a:r>
            <a:r>
              <a:rPr lang="en-US" altLang="en-US" sz="2400" b="1" dirty="0" smtClean="0"/>
              <a:t>Carnegie’s </a:t>
            </a:r>
            <a:r>
              <a:rPr lang="en-US" altLang="en-US" sz="2400" b="1" dirty="0" smtClean="0"/>
              <a:t>retirement- $44,000/day, which is 88X the average yearly salary of his employees.</a:t>
            </a:r>
          </a:p>
          <a:p>
            <a:r>
              <a:rPr lang="en-US" altLang="en-US" sz="2400" b="1" dirty="0" smtClean="0"/>
              <a:t>J. P. Morgan once wrote a check to prevent the Federal Government from declaring bankruptcy.  </a:t>
            </a:r>
            <a:endParaRPr lang="en-US" altLang="en-US" sz="2400" b="1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38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Worker Reactions to Industrial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5334001" cy="4478336"/>
          </a:xfrm>
        </p:spPr>
        <p:txBody>
          <a:bodyPr>
            <a:noAutofit/>
          </a:bodyPr>
          <a:lstStyle/>
          <a:p>
            <a:r>
              <a:rPr lang="en-US" sz="2400" dirty="0" smtClean="0"/>
              <a:t>Very, very unhappy.</a:t>
            </a:r>
          </a:p>
          <a:p>
            <a:r>
              <a:rPr lang="en-US" sz="2400" dirty="0" smtClean="0"/>
              <a:t>Periodically break out into strikes, </a:t>
            </a:r>
          </a:p>
          <a:p>
            <a:r>
              <a:rPr lang="en-US" sz="2400" dirty="0" smtClean="0"/>
              <a:t>often violent.</a:t>
            </a:r>
          </a:p>
          <a:p>
            <a:r>
              <a:rPr lang="en-US" sz="2400" dirty="0" smtClean="0"/>
              <a:t>The most impressive of these is </a:t>
            </a:r>
          </a:p>
          <a:p>
            <a:pPr marL="137160" indent="0">
              <a:buNone/>
            </a:pPr>
            <a:r>
              <a:rPr lang="en-US" sz="2400" dirty="0" smtClean="0"/>
              <a:t>     the Great Strike of 1877 in the </a:t>
            </a:r>
          </a:p>
          <a:p>
            <a:pPr marL="137160" indent="0">
              <a:buNone/>
            </a:pPr>
            <a:r>
              <a:rPr lang="en-US" sz="2400" dirty="0" smtClean="0"/>
              <a:t>      United States.</a:t>
            </a:r>
            <a:endParaRPr lang="en-US" sz="2400" dirty="0"/>
          </a:p>
        </p:txBody>
      </p:sp>
      <p:pic>
        <p:nvPicPr>
          <p:cNvPr id="19458" name="Picture 2" descr="http://2011kozlowskieblockgroup2.wikispaces.com/file/view/american_frankenstein.jpg/227792654/american_franke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0416"/>
            <a:ext cx="2676525" cy="38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/>
              <a:t>Famous </a:t>
            </a:r>
            <a:r>
              <a:rPr lang="en-US" altLang="ja-JP" sz="4000">
                <a:ea typeface="ＭＳ Ｐゴシック" charset="-128"/>
              </a:rPr>
              <a:t>Strikes and Riots:</a:t>
            </a:r>
            <a:br>
              <a:rPr lang="en-US" altLang="ja-JP" sz="4000">
                <a:ea typeface="ＭＳ Ｐゴシック" charset="-128"/>
              </a:rPr>
            </a:br>
            <a:r>
              <a:rPr lang="en-US" altLang="ja-JP" sz="4000" b="1">
                <a:ea typeface="ＭＳ Ｐゴシック" charset="-128"/>
              </a:rPr>
              <a:t>The Great Railroad Strike</a:t>
            </a:r>
            <a:endParaRPr lang="en-US" altLang="en-US" sz="4000" b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-609600" y="1905000"/>
            <a:ext cx="7696200" cy="5029200"/>
          </a:xfrm>
        </p:spPr>
        <p:txBody>
          <a:bodyPr>
            <a:normAutofit/>
          </a:bodyPr>
          <a:lstStyle/>
          <a:p>
            <a:pPr marL="1524000" lvl="2" indent="-609600"/>
            <a:r>
              <a:rPr lang="en-US" altLang="ja-JP" sz="2400" dirty="0">
                <a:ea typeface="ＭＳ Ｐゴシック" charset="-128"/>
              </a:rPr>
              <a:t>After cutting wages, workers went on strike across East Coast </a:t>
            </a:r>
            <a:r>
              <a:rPr lang="en-US" altLang="ja-JP" sz="2400" dirty="0">
                <a:ea typeface="ＭＳ Ｐゴシック" charset="-128"/>
                <a:sym typeface="Wingdings" pitchFamily="2" charset="2"/>
              </a:rPr>
              <a:t> led to Riots</a:t>
            </a:r>
            <a:endParaRPr lang="en-US" altLang="ja-JP" sz="2400" dirty="0">
              <a:ea typeface="ＭＳ Ｐゴシック" charset="-128"/>
            </a:endParaRPr>
          </a:p>
          <a:p>
            <a:pPr marL="1524000" lvl="2" indent="-609600"/>
            <a:endParaRPr lang="en-US" altLang="ja-JP" sz="2400" dirty="0">
              <a:ea typeface="ＭＳ Ｐゴシック" charset="-128"/>
            </a:endParaRPr>
          </a:p>
          <a:p>
            <a:pPr marL="1524000" lvl="2" indent="-609600"/>
            <a:r>
              <a:rPr lang="en-US" altLang="ja-JP" sz="2400" dirty="0">
                <a:ea typeface="ＭＳ Ｐゴシック" charset="-128"/>
              </a:rPr>
              <a:t>President Hayes called in state militias which caused problems </a:t>
            </a:r>
            <a:r>
              <a:rPr lang="en-US" altLang="ja-JP" sz="2400" dirty="0">
                <a:ea typeface="ＭＳ Ｐゴシック" charset="-128"/>
                <a:sym typeface="Wingdings" pitchFamily="2" charset="2"/>
              </a:rPr>
              <a:t> led to o</a:t>
            </a:r>
            <a:r>
              <a:rPr lang="en-US" altLang="ja-JP" sz="2400" dirty="0">
                <a:ea typeface="ＭＳ Ｐゴシック" charset="-128"/>
              </a:rPr>
              <a:t>ver 100 dead before strike ended </a:t>
            </a:r>
          </a:p>
          <a:p>
            <a:pPr marL="1524000" lvl="2" indent="-609600"/>
            <a:endParaRPr lang="en-US" altLang="ja-JP" sz="2400" dirty="0">
              <a:ea typeface="ＭＳ Ｐゴシック" charset="-128"/>
            </a:endParaRPr>
          </a:p>
          <a:p>
            <a:pPr marL="1524000" lvl="2" indent="-609600"/>
            <a:r>
              <a:rPr lang="en-US" altLang="ja-JP" sz="2400" dirty="0">
                <a:ea typeface="ＭＳ Ｐゴシック" charset="-128"/>
              </a:rPr>
              <a:t>Result:  </a:t>
            </a:r>
          </a:p>
          <a:p>
            <a:pPr marL="1879600" lvl="3" indent="-508000"/>
            <a:r>
              <a:rPr lang="en-US" altLang="ja-JP" sz="2000" dirty="0" smtClean="0">
                <a:ea typeface="ＭＳ Ｐゴシック" charset="-128"/>
              </a:rPr>
              <a:t>Workers are compelled to go back to work.</a:t>
            </a:r>
          </a:p>
          <a:p>
            <a:pPr marL="1879600" lvl="3" indent="-508000"/>
            <a:r>
              <a:rPr lang="en-US" altLang="ja-JP" sz="2000" dirty="0" smtClean="0">
                <a:ea typeface="ＭＳ Ｐゴシック" charset="-128"/>
              </a:rPr>
              <a:t>Government creates the National Guard to replace the state militias.</a:t>
            </a:r>
            <a:endParaRPr lang="en-US" altLang="ja-JP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38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Great Railroad Strike of 1877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457" y="762000"/>
            <a:ext cx="7086600" cy="5616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Soldiers firing on workers in Baltimore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ages.fineartamerica.com/images-medium-large/23-great-railroad-strike-1877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20025" cy="5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Retreating soldiers injured in the Great Strike of 1877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mages.fineartamerica.com/images-medium-large/20-great-railroad-strike-1877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341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24</TotalTime>
  <Words>835</Words>
  <Application>Microsoft Office PowerPoint</Application>
  <PresentationFormat>On-screen Show (4:3)</PresentationFormat>
  <Paragraphs>94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 Unicode MS</vt:lpstr>
      <vt:lpstr>ＭＳ Ｐゴシック</vt:lpstr>
      <vt:lpstr>Arial</vt:lpstr>
      <vt:lpstr>Calibri</vt:lpstr>
      <vt:lpstr>Calibri Light</vt:lpstr>
      <vt:lpstr>Trebuchet MS</vt:lpstr>
      <vt:lpstr>Verdana</vt:lpstr>
      <vt:lpstr>Wingdings</vt:lpstr>
      <vt:lpstr>Wingdings 2</vt:lpstr>
      <vt:lpstr>Wingdings 3</vt:lpstr>
      <vt:lpstr>HDOfficeLightV0</vt:lpstr>
      <vt:lpstr>Facet</vt:lpstr>
      <vt:lpstr>Industrialization II</vt:lpstr>
      <vt:lpstr>Wealth Inequality</vt:lpstr>
      <vt:lpstr>Industrial Age Life</vt:lpstr>
      <vt:lpstr>Gap Between Rich and Poor</vt:lpstr>
      <vt:lpstr>Worker Reactions to Industrial Life</vt:lpstr>
      <vt:lpstr>Famous Strikes and Riots: The Great Railroad Strike</vt:lpstr>
      <vt:lpstr>PowerPoint Presentation</vt:lpstr>
      <vt:lpstr>Soldiers firing on workers in Baltimore</vt:lpstr>
      <vt:lpstr>Retreating soldiers injured in the Great Strike of 1877</vt:lpstr>
      <vt:lpstr>The Children’s Strike</vt:lpstr>
      <vt:lpstr>Is there any alternative?</vt:lpstr>
      <vt:lpstr>Theoretical Responses to Industrialization</vt:lpstr>
      <vt:lpstr>Karl Marx</vt:lpstr>
      <vt:lpstr>Marxist Vocabulary</vt:lpstr>
      <vt:lpstr>What is Marxism?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Denton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Bredberg, Steven</dc:creator>
  <cp:lastModifiedBy>Steven Bredberg</cp:lastModifiedBy>
  <cp:revision>4</cp:revision>
  <dcterms:created xsi:type="dcterms:W3CDTF">2014-04-10T21:35:29Z</dcterms:created>
  <dcterms:modified xsi:type="dcterms:W3CDTF">2015-10-05T02:34:26Z</dcterms:modified>
</cp:coreProperties>
</file>