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71" r:id="rId4"/>
    <p:sldId id="336" r:id="rId5"/>
    <p:sldId id="282" r:id="rId6"/>
    <p:sldId id="283" r:id="rId7"/>
    <p:sldId id="284" r:id="rId8"/>
    <p:sldId id="285" r:id="rId9"/>
    <p:sldId id="272" r:id="rId10"/>
    <p:sldId id="292" r:id="rId11"/>
    <p:sldId id="302" r:id="rId12"/>
    <p:sldId id="315" r:id="rId13"/>
    <p:sldId id="303" r:id="rId14"/>
    <p:sldId id="277" r:id="rId15"/>
    <p:sldId id="278" r:id="rId16"/>
    <p:sldId id="279" r:id="rId17"/>
    <p:sldId id="298" r:id="rId18"/>
    <p:sldId id="299" r:id="rId19"/>
    <p:sldId id="300" r:id="rId20"/>
    <p:sldId id="301" r:id="rId21"/>
    <p:sldId id="273" r:id="rId22"/>
    <p:sldId id="274" r:id="rId23"/>
    <p:sldId id="275" r:id="rId24"/>
    <p:sldId id="276" r:id="rId25"/>
    <p:sldId id="289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5CAC-9A94-46B3-95B9-03ED9F3A40B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F400-21CA-43D1-A191-EDB43276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7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6988DFC-B85A-4D74-B884-43FE3771EA7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0835F02-CDD2-42C5-82A4-DE885CD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omicide.northwestern.edu/images_fk/timeline/1902/large/5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Industrialization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Taylorism</a:t>
            </a:r>
            <a:r>
              <a:rPr lang="en-US" altLang="en-US"/>
              <a:t>= Scientific Management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Production process</a:t>
            </a:r>
            <a:r>
              <a:rPr lang="en-US" altLang="en-US" dirty="0"/>
              <a:t> should be </a:t>
            </a:r>
            <a:r>
              <a:rPr lang="en-US" altLang="en-US" dirty="0" smtClean="0"/>
              <a:t>divided </a:t>
            </a:r>
            <a:r>
              <a:rPr lang="en-US" altLang="en-US" dirty="0"/>
              <a:t>into </a:t>
            </a:r>
            <a:r>
              <a:rPr lang="en-US" altLang="en-US" dirty="0">
                <a:solidFill>
                  <a:schemeClr val="hlink"/>
                </a:solidFill>
              </a:rPr>
              <a:t>specialized </a:t>
            </a:r>
            <a:r>
              <a:rPr lang="en-US" altLang="en-US" dirty="0" smtClean="0">
                <a:solidFill>
                  <a:schemeClr val="hlink"/>
                </a:solidFill>
              </a:rPr>
              <a:t>tasks.</a:t>
            </a:r>
            <a:endParaRPr lang="en-US" altLang="en-US" dirty="0">
              <a:solidFill>
                <a:schemeClr val="hlink"/>
              </a:solidFill>
            </a:endParaRPr>
          </a:p>
          <a:p>
            <a:r>
              <a:rPr lang="en-US" altLang="en-US" dirty="0"/>
              <a:t>Each task </a:t>
            </a:r>
            <a:r>
              <a:rPr lang="en-US" altLang="en-US" dirty="0">
                <a:solidFill>
                  <a:schemeClr val="hlink"/>
                </a:solidFill>
              </a:rPr>
              <a:t>speeds up production</a:t>
            </a:r>
          </a:p>
          <a:p>
            <a:r>
              <a:rPr lang="en-US" altLang="en-US" dirty="0"/>
              <a:t>Train all workers to do </a:t>
            </a:r>
            <a:r>
              <a:rPr lang="en-US" altLang="en-US" dirty="0">
                <a:solidFill>
                  <a:schemeClr val="hlink"/>
                </a:solidFill>
              </a:rPr>
              <a:t>unskilled jobs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Goal: “Makes </a:t>
            </a:r>
            <a:r>
              <a:rPr lang="en-US" altLang="en-US" dirty="0"/>
              <a:t>workers interchangeable”</a:t>
            </a:r>
          </a:p>
        </p:txBody>
      </p:sp>
    </p:spTree>
    <p:extLst>
      <p:ext uri="{BB962C8B-B14F-4D97-AF65-F5344CB8AC3E}">
        <p14:creationId xmlns:p14="http://schemas.microsoft.com/office/powerpoint/2010/main" val="1905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hlink"/>
                </a:solidFill>
              </a:rPr>
              <a:t>Industry</a:t>
            </a:r>
            <a:r>
              <a:rPr lang="en-US" altLang="en-US" b="1"/>
              <a:t> and the Workers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Working Conditions:</a:t>
            </a:r>
          </a:p>
          <a:p>
            <a:pPr>
              <a:lnSpc>
                <a:spcPct val="80000"/>
              </a:lnSpc>
            </a:pPr>
            <a:r>
              <a:rPr lang="en-US" altLang="en-US" sz="2400" u="sng" dirty="0" smtClean="0">
                <a:solidFill>
                  <a:schemeClr val="hlink"/>
                </a:solidFill>
              </a:rPr>
              <a:t>Dangerous</a:t>
            </a:r>
            <a:r>
              <a:rPr lang="en-US" altLang="en-US" sz="2400" dirty="0" smtClean="0">
                <a:solidFill>
                  <a:schemeClr val="hlink"/>
                </a:solidFill>
              </a:rPr>
              <a:t>: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People lose fingers, limbs, become physically handicapped, stooped over, and other health problems.</a:t>
            </a:r>
          </a:p>
          <a:p>
            <a:pPr>
              <a:lnSpc>
                <a:spcPct val="80000"/>
              </a:lnSpc>
            </a:pPr>
            <a:r>
              <a:rPr lang="en-US" altLang="en-US" sz="2400" u="sng" dirty="0">
                <a:solidFill>
                  <a:schemeClr val="hlink"/>
                </a:solidFill>
              </a:rPr>
              <a:t>Long Hours</a:t>
            </a:r>
            <a:r>
              <a:rPr lang="en-US" altLang="en-US" sz="2400" dirty="0">
                <a:solidFill>
                  <a:schemeClr val="hlink"/>
                </a:solidFill>
              </a:rPr>
              <a:t>- 12 -14</a:t>
            </a:r>
            <a:r>
              <a:rPr lang="en-US" altLang="en-US" sz="2400" dirty="0"/>
              <a:t> hour workdays, </a:t>
            </a:r>
            <a:r>
              <a:rPr lang="en-US" altLang="en-US" sz="2400" dirty="0">
                <a:solidFill>
                  <a:schemeClr val="hlink"/>
                </a:solidFill>
              </a:rPr>
              <a:t>6 days</a:t>
            </a:r>
            <a:r>
              <a:rPr lang="en-US" altLang="en-US" sz="2400" dirty="0"/>
              <a:t> a week.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Women and children paid less</a:t>
            </a:r>
          </a:p>
          <a:p>
            <a:pPr>
              <a:lnSpc>
                <a:spcPct val="80000"/>
              </a:lnSpc>
            </a:pPr>
            <a:r>
              <a:rPr lang="en-US" altLang="en-US" sz="2400" u="sng" dirty="0" smtClean="0">
                <a:solidFill>
                  <a:schemeClr val="hlink"/>
                </a:solidFill>
              </a:rPr>
              <a:t>Physical Abuse</a:t>
            </a:r>
            <a:r>
              <a:rPr lang="en-US" altLang="en-US" sz="2400" dirty="0" smtClean="0">
                <a:solidFill>
                  <a:schemeClr val="hlink"/>
                </a:solidFill>
              </a:rPr>
              <a:t>- Beatings and sexual </a:t>
            </a:r>
            <a:r>
              <a:rPr lang="en-US" altLang="en-US" sz="2400" dirty="0" err="1" smtClean="0">
                <a:solidFill>
                  <a:schemeClr val="hlink"/>
                </a:solidFill>
              </a:rPr>
              <a:t>harrassment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u="sng" dirty="0" smtClean="0">
                <a:solidFill>
                  <a:schemeClr val="hlink"/>
                </a:solidFill>
              </a:rPr>
              <a:t>Fast work pace</a:t>
            </a:r>
            <a:r>
              <a:rPr lang="en-US" altLang="en-US" sz="2400" dirty="0" smtClean="0">
                <a:solidFill>
                  <a:schemeClr val="hlink"/>
                </a:solidFill>
              </a:rPr>
              <a:t>- </a:t>
            </a:r>
            <a:r>
              <a:rPr lang="en-US" altLang="en-US" sz="2400" dirty="0" smtClean="0">
                <a:solidFill>
                  <a:schemeClr val="hlink"/>
                </a:solidFill>
              </a:rPr>
              <a:t>Machines </a:t>
            </a:r>
            <a:r>
              <a:rPr lang="en-US" altLang="en-US" sz="2400" dirty="0">
                <a:solidFill>
                  <a:schemeClr val="hlink"/>
                </a:solidFill>
              </a:rPr>
              <a:t>forced workers to work faster</a:t>
            </a:r>
          </a:p>
          <a:p>
            <a:pPr>
              <a:lnSpc>
                <a:spcPct val="80000"/>
              </a:lnSpc>
            </a:pPr>
            <a:r>
              <a:rPr lang="en-US" altLang="en-US" sz="2400" u="sng" dirty="0"/>
              <a:t>Monotonous work</a:t>
            </a:r>
            <a:r>
              <a:rPr lang="en-US" altLang="en-US" sz="2400" dirty="0"/>
              <a:t>, or doing the same job all the time.</a:t>
            </a:r>
          </a:p>
        </p:txBody>
      </p:sp>
    </p:spTree>
    <p:extLst>
      <p:ext uri="{BB962C8B-B14F-4D97-AF65-F5344CB8AC3E}">
        <p14:creationId xmlns:p14="http://schemas.microsoft.com/office/powerpoint/2010/main" val="303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8051018" cy="41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Employment</a:t>
            </a:r>
          </a:p>
          <a:p>
            <a:r>
              <a:rPr lang="en-US" sz="2400" dirty="0" smtClean="0"/>
              <a:t>Average </a:t>
            </a:r>
            <a:r>
              <a:rPr lang="en-US" sz="2400" dirty="0" smtClean="0"/>
              <a:t>family makes ~$500/year.</a:t>
            </a:r>
          </a:p>
          <a:p>
            <a:r>
              <a:rPr lang="en-US" sz="2400" dirty="0" smtClean="0"/>
              <a:t>Laid off 5-7 times/year.</a:t>
            </a:r>
          </a:p>
          <a:p>
            <a:pPr marL="0" indent="0">
              <a:buNone/>
            </a:pPr>
            <a:r>
              <a:rPr lang="en-US" sz="2400" u="sng" dirty="0" smtClean="0"/>
              <a:t>Tenements</a:t>
            </a:r>
          </a:p>
          <a:p>
            <a:r>
              <a:rPr lang="en-US" sz="2400" dirty="0"/>
              <a:t>Tenements often lack windows/proper ventilation.</a:t>
            </a:r>
          </a:p>
          <a:p>
            <a:r>
              <a:rPr lang="en-US" sz="2400" dirty="0" smtClean="0"/>
              <a:t>Often crowded and contained multi-generational families.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Safety and Unemployment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6868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chemeClr val="hlink"/>
                </a:solidFill>
              </a:rPr>
              <a:t>No employment </a:t>
            </a:r>
            <a:r>
              <a:rPr lang="en-US" altLang="en-US" sz="4000" dirty="0" smtClean="0">
                <a:solidFill>
                  <a:schemeClr val="hlink"/>
                </a:solidFill>
              </a:rPr>
              <a:t>insurance</a:t>
            </a:r>
            <a:endParaRPr lang="en-US" altLang="en-US" sz="4000" dirty="0"/>
          </a:p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chemeClr val="hlink"/>
                </a:solidFill>
              </a:rPr>
              <a:t>No </a:t>
            </a:r>
            <a:r>
              <a:rPr lang="en-US" altLang="en-US" sz="4000" dirty="0" smtClean="0">
                <a:solidFill>
                  <a:schemeClr val="hlink"/>
                </a:solidFill>
              </a:rPr>
              <a:t>medical help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if hurt on the job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chemeClr val="hlink"/>
                </a:solidFill>
              </a:rPr>
              <a:t>No retirement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chemeClr val="hlink"/>
                </a:solidFill>
              </a:rPr>
              <a:t>No minimum wage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solidFill>
                  <a:schemeClr val="hlink"/>
                </a:solidFill>
              </a:rPr>
              <a:t>No safety </a:t>
            </a:r>
            <a:r>
              <a:rPr lang="en-US" altLang="en-US" sz="4000" dirty="0" smtClean="0">
                <a:solidFill>
                  <a:schemeClr val="hlink"/>
                </a:solidFill>
              </a:rPr>
              <a:t>requirements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kyrapf.files.wordpress.com/2011/05/workers20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362700" cy="48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fundamentalfinance.com/images/child-lab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8" y="1143000"/>
            <a:ext cx="3609975" cy="51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fundamentalfinance.com/images/child-la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57333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Chicago coal gleaners </a:t>
            </a:r>
          </a:p>
        </p:txBody>
      </p:sp>
      <p:pic>
        <p:nvPicPr>
          <p:cNvPr id="4101" name="Picture 5" descr="Women and Chidren Picking Up Co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439025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3" name="Picture 5" descr="child%20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5013"/>
            <a:ext cx="73152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7" name="Picture 5" descr="grou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058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Industrialization simply means </a:t>
            </a:r>
            <a:r>
              <a:rPr lang="en-US" sz="2800" u="sng" dirty="0" smtClean="0"/>
              <a:t>Machine Production</a:t>
            </a:r>
            <a:r>
              <a:rPr lang="en-US" sz="2800" dirty="0" smtClean="0"/>
              <a:t>, or using machines to produce goods.</a:t>
            </a:r>
          </a:p>
          <a:p>
            <a:pPr marL="0" indent="0">
              <a:buNone/>
            </a:pPr>
            <a:r>
              <a:rPr lang="en-US" sz="2800" dirty="0" smtClean="0"/>
              <a:t>Industrialization changes:</a:t>
            </a:r>
          </a:p>
          <a:p>
            <a:pPr lvl="1"/>
            <a:r>
              <a:rPr lang="en-US" sz="2600" dirty="0" smtClean="0"/>
              <a:t>Emigration from country to city.</a:t>
            </a:r>
          </a:p>
          <a:p>
            <a:pPr lvl="1"/>
            <a:r>
              <a:rPr lang="en-US" sz="2600" dirty="0" smtClean="0"/>
              <a:t>Factories dominate worker’s lives.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361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1" name="Picture 5" descr="child 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8676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3230"/>
            <a:ext cx="5595257" cy="42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igger.uic.edu/%7Epbhales/fasi/Riis%205%20cents%20a%20spot%20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13373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etapixel.com/assets/uploads/2013/06/rii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05576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conolo.gy/sites/default/files/riis_womens_lod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b="1" dirty="0"/>
              <a:t>Free Enterprise: </a:t>
            </a:r>
            <a:r>
              <a:rPr lang="en-US" altLang="en-US" sz="3800" dirty="0"/>
              <a:t>Capitalism</a:t>
            </a:r>
            <a:br>
              <a:rPr lang="en-US" altLang="en-US" sz="3800" dirty="0"/>
            </a:br>
            <a:endParaRPr lang="en-US" altLang="en-US" sz="19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133600"/>
            <a:ext cx="38100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FF0000"/>
                </a:solidFill>
              </a:rPr>
              <a:t>Adam Smith</a:t>
            </a:r>
            <a:r>
              <a:rPr lang="en-US" altLang="en-US" sz="1800" dirty="0"/>
              <a:t>:  </a:t>
            </a:r>
            <a:r>
              <a:rPr lang="en-US" altLang="en-US" sz="1800" b="1" u="sng" dirty="0"/>
              <a:t>The Wealth of Nations</a:t>
            </a:r>
            <a:r>
              <a:rPr lang="en-US" altLang="en-US" sz="1800" dirty="0"/>
              <a:t>  (1776)</a:t>
            </a:r>
          </a:p>
          <a:p>
            <a:pPr>
              <a:lnSpc>
                <a:spcPct val="90000"/>
              </a:lnSpc>
            </a:pPr>
            <a:r>
              <a:rPr lang="en-US" altLang="en-US" sz="1800" b="1" u="sng" dirty="0">
                <a:solidFill>
                  <a:srgbClr val="FF0000"/>
                </a:solidFill>
              </a:rPr>
              <a:t>Laissez-faire Capitalism</a:t>
            </a:r>
            <a:r>
              <a:rPr lang="en-US" altLang="en-US" sz="1800" dirty="0">
                <a:solidFill>
                  <a:schemeClr val="hlink"/>
                </a:solidFill>
              </a:rPr>
              <a:t>:</a:t>
            </a:r>
            <a:r>
              <a:rPr lang="en-US" altLang="en-US" sz="1800" dirty="0"/>
              <a:t> “Let it Be”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hlink"/>
                </a:solidFill>
              </a:rPr>
              <a:t>The </a:t>
            </a:r>
            <a:r>
              <a:rPr lang="en-US" altLang="en-US" sz="1800" b="1" dirty="0">
                <a:solidFill>
                  <a:srgbClr val="FF0000"/>
                </a:solidFill>
              </a:rPr>
              <a:t>Market System:</a:t>
            </a:r>
            <a:r>
              <a:rPr lang="en-US" altLang="en-US" sz="1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According </a:t>
            </a:r>
            <a:r>
              <a:rPr lang="en-US" altLang="en-US" sz="1800" dirty="0"/>
              <a:t>to Smith’s ideas: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Business should be free of government interference</a:t>
            </a:r>
            <a:r>
              <a:rPr lang="en-US" altLang="en-US" sz="1800" b="1" dirty="0" smtClean="0"/>
              <a:t>.</a:t>
            </a:r>
            <a:endParaRPr lang="en-US" altLang="en-US" sz="1800" b="1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33600"/>
            <a:ext cx="441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Pure </a:t>
            </a:r>
            <a:r>
              <a:rPr lang="en-US" altLang="en-US" sz="1800" b="1" dirty="0">
                <a:solidFill>
                  <a:srgbClr val="FF0000"/>
                </a:solidFill>
              </a:rPr>
              <a:t>Market Economic System</a:t>
            </a:r>
            <a:r>
              <a:rPr lang="en-US" altLang="en-US" sz="1800" dirty="0"/>
              <a:t> would achieve the maximum good for society: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0000"/>
                </a:solidFill>
              </a:rPr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/>
              <a:t>No government control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/>
              <a:t>Freedom of choice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/>
              <a:t>Private Property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/>
              <a:t>Profit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 smtClean="0"/>
              <a:t>Competition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36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800"/>
              <a:t>Captains of Industry or </a:t>
            </a:r>
            <a:br>
              <a:rPr lang="en-US" altLang="en-US" sz="3800"/>
            </a:br>
            <a:r>
              <a:rPr lang="en-US" altLang="en-US" sz="3800"/>
              <a:t>Robber Barons?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2895600"/>
            <a:ext cx="3813175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chemeClr val="hlink"/>
                </a:solidFill>
              </a:rPr>
              <a:t>Captain of Industry: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Built huge industries.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u="sng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Lowered costs.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u="sng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Developed new technology.</a:t>
            </a:r>
            <a:endParaRPr lang="en-US" altLang="en-US" sz="2000" u="sng" dirty="0"/>
          </a:p>
          <a:p>
            <a:pPr lvl="1">
              <a:lnSpc>
                <a:spcPct val="90000"/>
              </a:lnSpc>
            </a:pPr>
            <a:endParaRPr lang="en-US" altLang="en-US" sz="2000" u="sng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73625" y="2831419"/>
            <a:ext cx="4270375" cy="46590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chemeClr val="hlink"/>
                </a:solidFill>
              </a:rPr>
              <a:t>Robber Baron:</a:t>
            </a:r>
            <a:endParaRPr lang="en-US" altLang="en-US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Destroyed any competition.</a:t>
            </a:r>
            <a:endParaRPr lang="en-US" altLang="en-US" sz="2400" u="sng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u="sng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u="sng" dirty="0" smtClean="0">
                <a:solidFill>
                  <a:schemeClr val="hlink"/>
                </a:solidFill>
              </a:rPr>
              <a:t>Paid very low wages.</a:t>
            </a:r>
            <a:endParaRPr lang="en-US" altLang="en-US" sz="2200" u="sng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u="sng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	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Bribed public officials.</a:t>
            </a:r>
            <a:endParaRPr lang="en-US" altLang="en-US" sz="2000" u="sng" dirty="0"/>
          </a:p>
          <a:p>
            <a:pPr lvl="1">
              <a:lnSpc>
                <a:spcPct val="90000"/>
              </a:lnSpc>
            </a:pPr>
            <a:endParaRPr lang="en-US" altLang="en-US" sz="20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220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matter of historic debate!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35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Effects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New technologies are developed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New Jobs are created 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Vast fortunes are created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Immigration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Cities Grow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6345260" cy="353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Railroad</a:t>
            </a:r>
          </a:p>
          <a:p>
            <a:r>
              <a:rPr lang="en-US" sz="3200" dirty="0" smtClean="0"/>
              <a:t>Electric Lightings</a:t>
            </a:r>
          </a:p>
          <a:p>
            <a:r>
              <a:rPr lang="en-US" sz="3200" dirty="0" smtClean="0"/>
              <a:t>Steamship</a:t>
            </a:r>
          </a:p>
          <a:p>
            <a:r>
              <a:rPr lang="en-US" sz="3200" dirty="0" smtClean="0"/>
              <a:t>Telegraph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2" descr="http://www.cecilw.com/photo/albums/misc/1299_steam_engine_bw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0" y="3352800"/>
            <a:ext cx="5237240" cy="34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7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UUEhQVFRUXGB8aFhgXGCAXGBgeHBkcHxgYGBgcHiggGBwlHBwXITEhJSkrLi4uFx8zODMsNygtLisBCgoKDg0OFA8PGiwcHBwsLCwsLCwsLCwsLCwsLCwsLCwsLCwtLCwsLCwsLCwsLCwsLCwsKywsLCssNywsLCsrK//AABEIAMcA/QMBIgACEQEDEQH/xAAbAAABBQEBAAAAAAAAAAAAAAAGAAEEBQcDAv/EAE0QAAIBAgMEAwgNDAICAQUAAAECAwARBBIhBQYTMSJBURYyUmFxkcHRFCMzQlRic4KSobLS4RUkNENTcnSBk7GzwgfTNWPwJVWDlKP/xAAYAQEBAQEBAAAAAAAAAAAAAAAAAQQDAv/EACMRAQABAwQDAAMBAAAAAAAAAAABAgMTEjEyUREhgTNhcUH/2gAMAwEAAhEDEQA/AKvAbIknJZSLLocxsb9XVU+Lducc8nM++/CrDc0HLL+8P7GtSGBhCglEAtckgDq6zWKIqqmYj/Guq5pljcm7WIPgD534V7O7k555Cf3vwrW7YTtg+kvrpfmnbB9JfXXrFX28xfY2m604IPRt+/ry16q6TbszkWsn0q18rhO2D6S+ulw8L2w/SX10x19wZmPdzWI10Xl4Xi8lJt2sR2JzB77s/lWxCDDf+r6Q9devYmH7I/OPXTHX3BmY6d3J+XR8obyeKvC7sT9eS/X0vN6K2b2Hh+yPzj10xwWH8GPz/jTRX3BmY1JuziLnRNfjV6Td3EC2i6fG8tbGMFh+yPz/AI0jgcP4Kef8aY6+4MzF23XxFxouh8PWusO7k40IX6XiNbGcBh/BTz/jT+wcP4Kef8aY6+4MzExutiRc2XX43lrqu7WItbKvZ3/MX/E1s/sHD+Cnn/GmOz8P4Kef8aaK+4IvMa7mcRfQKfnc+z6qaPdnEDMLLYm/fVsvsDD+Cnn/ABpewMP4Kef8aY6+4JvMXO7OJHUvI+/7T6KeDdrEi9wvXbpeatn/ACfh/BTz/jTjZ8Hgp5/xpjr/AEZmNxbuTgcl+kOwaee9eot3pxe4X+Teb01sf5Pw/gp5/wAaQ2bB4Kef8aY6/wBGZiY3WxGbktr+H210n3axBJsFta1y2tbR+TYPAXz/AI0vybB4C+f8aY7ncGZjjbuz3XQdEG3S7eVcX3cxJ6kPzq2n8mQeAvn/ABpfk2DwF8/40iiv9GZjB3an5WXl4XlpR7uYi4uF0+NyrZ/ybB4C+f8AGl+TIPAXz/jSaK56IvMcm3dmOgC9fvq5DdnEZbWTT43l8VbR+TYPAXz/AI042bB4C/8Az+dIt19wTe8sYTdqceBy8L8Kp8ZE0bFD3ymzW1Hbp5627eDARpFdECnMNRWN7xC2IkPafRUjzFXiXqmvzAj3Kboy/vD+xrR97f8Ax+J+Qb7NZzuZylt4S/2NaNvafzDE/IN9mrZ5VOd7cH4PYEDPFGkMYurF3eE9GMIubNxBlabiHRgLAHrqzw2zMAOimAjcAZtcjTMv7Thsc5B59viqbtraUCohaRTkQpMoN2CSIA/LvWBCtY9hpQyoOG7yYdlVuInAOaWd8mUHL1XXmovyGoF60OIeTZ2HSRZMPhoJIWKngOmaRlkcokiOwtGSQxEZPIHlY2kbS2Fgnjn4ccPFkYCBAuSVHyqOGyaEKCCx8TMT1GiDZe77IFfMEku7EFFkyGRmZghOq99Y2Njbl22+E2cqMZCS8pFjI1s1r3yiwAVb9QHnoql2buhhxnaXC4YFmBCKgdUAUDQlRzIJ5dflqb3KYL4JB/TX1Vc0qClO6eC+CQf0xTHdHA/BIP6Yq7pjQUo3RwPwSD+mKR3QwPwSD+mKuqego+4/A/BIP6Yrz3G4D4Hh/wCmKvaVBR9x+B+CQfQFLuOwHwSD6Aq9pjQUfcfgPgkH0BS7j8B8Eg+gKvKVBR9x+B+CQfQFN3G4D4HB9AVe0hQUXcbgPgkH0BSO5uA+CQ/Rq9pXoKLuNwPwWLzfjS7jcD8Fi8341e3p6AdxO5WCZGC4eJWKkBgDoSNDz6jQtit3IEntLh44lyR3AdmRV9s4kxylTfMI052XOrHnWlVGxuBSW2YG6m6spKsp7VYajTQ9tAEQ7HwYiyiCIsudjI6noQqzZZXW9yzKOiNM1ieV65YvdzBxxlvY8iSRoZlExuJlW2cFVYqNGAy2UqWWw0o4TZUQjeML0ZL8S5JZ7ixLMTcm3XfqFA+8OAdRIjsGDOoZVjInnizKzsXHRsBmZgoF8mtr0FhtDYWCeKVcLhBI+VgrIvRVrG3SLAEg9l7GqGLZkQxGGkhhMeTEokoZWUpcgxoQxOaTmWZeiRY9lE2OgvIQqFszx+xiisY+DlUFUdCBCQc75ufe8xpUPa5Lfk6UtdjiljZuXFVXbhsbaE6Bh++3UaAi3o9x+cPTWJ7fI9kSA9R9FbbvP7j84emsU3hP5xJ5fQKz1/k+O1raRFuV3suvvlH1EVo29n6BifkG+zWcblcpu26/2NaPvb/4/E/IN9mlnnUl7dTw4nLhoUjf2OoiYNfL7soW0cjOCov0m177t7W2BsS8jSrGio0qSRSDosoULxEjW1xG8nEtrqrnxV3OIa0csUTqWCp08vDn6Iyq63zITyVyLg2BFiKJcBi1mjSRNVdQy30NiOvx1oclLvFtibDNFlWJllmWJblrjN7420OvV9ddNp7bfDNhlmWP26UozBiAoClgwBBJJta3jFe95NjNieBldV4U6ym4JzZfei3K/bXTbGy2mmwsgZQIJTIwN7sDGy2HZq1/5UHLG7xIogaECZZphFdXVQt+Z15keDzqw/KcOfh8VM97Zcwvfs8vi50Ox7rSBYgXj6GNOJOh70sTkHxtefLSuQ3Ym4meMiBjNxCY5naMjPd7wMMpZhcXBGpvQWu923HwccTpGJDJKseW5v0gxuoA6R6PLx1w2JvG2InMYjDRhLtMmYKjg2MTB1HT8hNra2qVvLsl8SMPkZV4WISY5rm4TN0RbrN6jYfd50mxhEgEGKGqa5kcplZ1PLXUkeSgtsPtSF75ZFNlzHWwy+GCdCvxhpXldrwFWbiplQBmJOXKp5Mb26J6jyocn3NaWJIpJAojwbYVSlzmzBBnIPIdAdHXmda9bY3WlxK4gs6I8uDGFUAkqOkSZGNr8zoLaa660F6dv4XpfnEPRtm6Y0vyvr11621tPg4WXEIBII4zIBewYAX0YA8x12NUWP3VeRsWQ0YGIwaYddD0Sge7HTven1dlW20NltJgmwwKhmg4V9coOTLe3O1B1wu2YzDFLKyRGRFfKzjS4BIBNrgX52rttLG8KCSZQHyRs4F7Bsqlu+APPtoaxe7Mh4Iy6xYdYuLFiGhckcxlylSlwDrrVxHsyU4D2PI6vKYDGz2spJUi9gOQuOrqoI+x942nWFykaLKFNs7sy5hcD3IKTcgc+2rPE7YgjfJJNGradFmAPS70eU9Q66pX2TjBgkw0ckcbpGqLMjuLFFADZMmvK+W/iqr2/u7OqSZAJhLjYMQxA9sGVohJ0eVgEzXvoCRagMH2lCM15UGRgj3YdFjyVuxjcWHjqFFvCmfEiUCJMO6oZHdcrZgOw3TU26VUu0t18RIcUqNDknxUWIBObMOEYyUK2tc8MdK/XyrnvRsCY4faRQCRsS8bxIoJYZOGpBHI96ToaAmO3MOEaQzRhFYKzFrBWNrA35E3Fu29dYdpROrOsiFVNmN7BT2NfkdR56FN59gzPHiplAeWVsPljjBKgQyA5jexJNyT2AAa1Jx268sjSyiVVlknilyrfJaJctiWHfEXNypAIXQ2oCN9pQhFcypkY2VswsSeoEcz4hUTdbbPszDJPkCZywyhswGV2UG9he9r8uuqmPdqRXgljSBDDO8vDzMwk4sZR2dyvuut81rcx46sdz9kPhMKsMhRmDyNdL5bPIzAC+ugNv5UFDjd/Hiw8sjQLxYcQ0MkYckBVGYy5st7Zely/nV8dukripEQPFAoKkPYyNwxIy3IsoCsnSv1nsqJJuqGxs+IJUxzwcJ0IN7kAFgeWqgDlXrYm7jwbPbCF0ZyjrnAIBz3sWHO4v8AVQOd7UE2EhKgNiUzHp34dwCq6Ah8xNgQRyr1u9vVHiBZykcplkiWPNe5jYjQkC5IXNYcr0+H3fZWwDZ1/NUZG0PTzRhLr2cr61EwO6LRiAcVG4WMkxJOQgkScToDXQjPz68vKiPG3Nn5WKQmURhM8kaSOqEO+WwC3ZFADsRHYnS3XVRPK0xw5F+Bh8XEkR8NmKh1GgusRDpmtrfxUXbw4aXIZMPfiBSpA5sjd9l/9i2zLfruOuhjbe0ojJg4oJ42T2VCFhVRmRVI1c98Gz9tufK9zVUT70H2n5w9NYlvAfziS9++08wrbd6PcfnD01im3z+cSjsb0D8azVc/jta9wItxxpLr75f7GtI3qH5hiPkG+zWbbi8pvKv9j9VaVvT+gYj5B/s0s86kvbh/YWBeVgoljYKiMZYix6TKV7zNw1lCADNYmxvYGjTDwLGiogCqoAUDkAOQrjsm3BisAAY1OnjUVLrQ4mpqehnbuEmixQxqSKY0iKSRSyGJBqTxAQCt9bWIoq7xm0oYmRZZERpGyoGYAsSbAKOvUgfzrvLMqC7sFHaxAHnNBGwoxi8UJp1YHMZYRw2yHKLRtxWAJCrqq2UXYk3Nc/8AkLaqzwJho1cjETIiyWHDbLIMwUk3OttbWPUTQH16ahjAPG205Qss2eKEKYiLRKCVswINiTppbtq6O04+OILkyFc2g0A+Meq//wA5igm0qq8Jt6KWbgx3Y2JJFgLA2uATmZbgjMARfrqvh33wrKCpkJMvBChCWz3tyHJb6XOhsbcqAkpU1AE5xWz45ouIszYiRzh3Mr8bMw0RYcrXyjW4IHMm1QGkW1YGd41ljLxgGRQ4JS/LMPe1KVgRcEEdo1rONqRx4fZeNlQESyqITmj4eW4CoiqdSAGJuSSWLX10BJ+U4tnYSJHDNwoFLLGLlVUAO7a2AzHr562vY0BLTVSbQ3oghXMSWAjErWsCqMCVLZiNSAxCDpHKdKroN4ZZdqNh0VuBFDd7KLl2N0YsTohTlbrIvVBbSoWwO/eGlaFUWX253RCUsuZBcgm9tfF6ahbpbXgiw7yiWeTj4l8glIzM1rssYzEBFAJLXAspNAbUqg7I2mmJj4kfLMykaGxViGFwSCLjmCQaH9sbWxmHxjHhNJg+CSvDTOeIFv0yOkovfxWI8dAST7RiR1jeRQ7kBVJ6Rvy06r2Nu21SqzX/AIzxQxmsjXkikM0g1LSyPcJKzcsiLdVTWxAOlhVxsDHwLNtDEZ5zaVY5BJYqGF1WOEKSWJNgOvpAU8AyNR8Fj4pgTDIkgU5WKMGAPYbcjbqqmw29SNO8DRSxSRxGV84WyqORurEG47Ow3oU/4z27HHBHHkd5cXPI5ygZV7czGwuFW9hci47RUGminoO3P23PisVjC6sIUYRxjoWRl79WIN2ckg3FxbrFGANUPQjvXs/I0Miucr46B2TKO+LKt81s1rDl6NKLqoN8e8w/8ZB/koJG8/uPzh6aw7eM/nMtu30VuO83uI/eH9jWJ7fa2Ik/e9ArPVzn+O1rYQbijSb95f7NWl70/oGI+Qf7FZtuOb8b95f7GtJ3pH5hiPkH+xSzzq+Je3Tdjfo8PySfYFS6hbE/R4Pkk+wKm1ocSoL/AOWMPK+CHDBZVkVpQOtADzHWA2UmjSmNFZ2N9nxyyRYOJwfYspc2HQfJ7WEIPbca25jsqFgtpDESbHUxSJHGWFyujOkYQWt73NbU26+yjHExY5Gb2OmCCE6Xzqx8bZRa9c77U7MD55PVQCezNqMjbTmWIvLJiBHlcmNVS5VWaS3RGvUdLA8ta9QQzNPjjgw3D9hZC2YyDjBOikcjG7FbsNDbTyUUldqduC//AKU6x7T8LBAfuyeugodg7UjlgimjgaM4PDtncpa7LCUESnm4vdrdVl66pdlQthhsbNE7IS8r5VuxlkBVC3jCuOfVfso54e0+p8Fbq6MnrpuHtT9pgvoyeugIqzTfDajYHa8WKmRnw/A4ake9Jvny30DXsTyuG8VFPC2n+0wX0JPvV5kw20iLGTAkdhjkI82agD9494HxuGgkeJ0wx2ggDWJLQql8xC398WGnPKOupO08UBtOdMTHM8WJSAxIiX4gjBKxN1hc7MWXT42l7lAh2p1SYH6EnrrwYdq/tcF/Tk9dAMytGuPxeGxuFecYiWOXDjLmU5Uyqt7gBV5dgs1+de9lY8xybakKSGfMxVQhPRSMrFYgWuSRYDWiMYXap54jBjyQuf7sK6LgtpdeLw48mHP/AGUFdsnZow2yEbhZp48K7r0byB5FLPlNrgkkX8lCez2OGw+y5zDJJh0jljnXISQ0o6TBTzGpAbkQCOujz2BtLX88w9/4bT7fkriMFtb4XhP6DfeoLnd+KNcPGIYTBHa6xkBSoJuLgciefbrrVVtrezgyNFFh5J5FIBUMFJJANkB6T6EdIDLz10NczgNrfDML/QPrpjs7a3w3Df0D66gH9ytqxxY7Eo+FmhxWIkzCMKMqoNQAbiw75i3Ik6dQqn2W06YGGcQyuy7R42IQI121OW2mttNeQJHZRkmwtpZxI2Mw+cKVDexhmCkglQb8rgG3iqXjd3Z51gM2KzSwTcQFFMaP4KuquDp2g9o6zVAe+PaVttTKj8bhxwJHbM6g3U6LfW/O3ZUvY2CmwuPwSmCR41wKxoVHRR2OaVnPJTe9+vUc6IJN2MQryTYfFCPETMDM5iDKVVbIiIT0Qupvck3rz+Rtqf8A3JP/ANZaCh3U2pNhNmTSLhpXxAmZnVkYAs72v2sALE2HXWh7OmZ4o3kThuyKzJzyEgEr/I6VXbFwGLjYnE4vjrawUQrHY9twb/yq6FAhVDvj3mG/jIP8lX9D2+Z6GH/jIP8AIKCVvP7iP3h/Y1iG8Sn2TL+96BW37z+4/OHprEtv/pEvX0vQKz1c5/jva2Ee4x92JPvl/sa0ref9BxHyD/YNZnuL+u8qn6jWmbz/AKDiPkH+waWedXx5vJWxP0eD5JPsCptQtifo8HySfYFTa0OTjisUkSl5GVEHNmNgLmwuT464wbShchUkRmOoAYXPkHXVP/yKpOzcSACSVAAAuSS66ACqzeaYYiLCxYY55xLEwKa8IKOm7MNFFtLHne2tEGtMaD5NsYjPoTxvZoi4PVwL6vl59508/b5qtN5sZIkmERHKCafhuQATl4bn3wIBuq6+OiryvEkyrbMwW5sLkC57BfroK2ftudhGrye1nGTQyS2CsEjUmMFrZQWbTNbW1uuq7bc0uIwmGaV2FtoKitlUZ0E5WOaxB6QUXBHRPO1jQaTXl3AFyQAOZJsB/OqjejaQw0AYuykukYZQpYljYd/0Vv4R0FB+M2nLidnbWWSUMIM6oVCtmQRBipYABrkkZgByNqkDRuKumo15a8/J217oA2vhGzbH9uNuIApyroeAxzcuyyW7PHUzC7yzPO4YxQJHimhdZiFzINEyG+dpWurDTLZgNTrVBnSoBg3hxLcE8ZLSbRfC2yL3i57EHnnGUeLxGvWK3ixCwMxmQZdoLhi+QXEeazFh3uaxvcAWtU8A7ZgNSQB2k2pE1me+GLkn2djBI+aOHFqiPYe3IHiIJIFrqzEZltfJ5aOtuwscJMvEIbhNd7C5spubWy6gW/nVRZKQeWtJmAFyQAOZOgFAm7GNdIdmwBysMmEaQy2UWKBMkSkjKAAzHUXIXnoaucHtB59lmaYAM+HctpYHotZgL6BhZreOiiFJAbEEG+osb3HaO2k8gAuxAHaTYec1nWwXHF2TlVC35OkKk9RVY7C99Abm+nVUDaOPY4TaaSEZ+BHJMH0YTFrSBRexhUBArDznqDVQ1OKDJMbO7Y7CmVCI8LHIr5BccQSZ1IBsVsmnZmq03GU/k7C9PNeFSDYaXXQeO3aedtaAgpiaz6bfDEwswmCn2I59n5V5xu1oJYhfQFekRrYKam7RkYz7JMxVpHlcnS2W8LMAmUjUCy31vr20Bm8gAuSAPGbV6FZZjEZcHtPNKrkY1ASVAAbPEQxHjuOj4vHRrsDaErYjFwSuriEx5WChW6aFiGANtDy0oL+h7fce14b+Mw/+UUQih/fT3PD/AMZh/wDKKCVvP7j84emsS3hBOIksbdL0Ctt3n9x+cPTWKbesMTLc++7Piis9X5PjvZ2X+4f63yr/ALVpe8/6DiPkH+wazPcUe7eVP9q0zeb9BxHyD/YNLPKr483t0vYn6PB8kn2BU2omyB7RD8mn2RUutDiVNenpqKY01V209sCGWKLhu7yq5QLl/VgFgSxFuYqDgd6o5ThwIpVGILCNiFtdAS4NmJFrHW1QXxFK1Uy7xx8dIGSRXkzZL5TfKLnMFYlNPCAqr2NvO2XFPilZFin4aCy5rnKEispOZ7sNeWo150BZJGGFmAI7CLjzUgoHICh7ejbMseBxUqI8EsUeZS4VhzGosWU9dxz18lTtk7aEsjQFHSVI0kYNlIKvfKQVJF7htPFQWtq8GJc2bKM3K9hfyX51D29JMuHlOGUNMFPDU9Z/noTa9geu1DuxN6UM6RTPiY2cZRHiYAuZ9LZJUAUdfRN76Wt1gYZR2Com0dmRThVkW4SRZFsStnQ3VtDrY9VUGz95iqSNiCZCca2GjEceUg+8Q3bpcj0tOddzvjEAS0U4CzjDucqnLISAq6N0rkjVbiqCPKOVhbstp5qeh2Xe6JWlDJIEhnWCSQgZVd7ZdL5ipzJrbTMPHULCb0mJMbLiczxwYtogUUXRMqWLWtcAtq3joC1owRYgEdhFx5qcio2Bxqy58t7K5TN1NYAkqRzGtvKDQzg963WTaLYhHWDCkEWVcyrlBIazEsxvmHxbddAU4vBRyo0borK6lGFuasCGXTkCCeXbUbB7FhiN1W5EYiGY5gqKbhADoBfz2FRsbvLDFxc4f2nDjEPZfeG9ra6t0Tp4qiRb5QsARHNczLDlyjNndMy++ta3j066AiEY7B2cursr0oA0Ggqv2HtdMUrsgdTHI0UiuLFXW2ZdLg8xqCRQ/u5vgHcwTFpJvZEkftaaRoHZYzJbkCFOvntUBY+HQ3uqnNo1wDcdh7R5a9CJdNBpy0Gnk7KqcNvLBJIkaZiZM/COXovwzZ7HqFwbFrA20JpbI3ijxJURq9yZFYMADGYiAwcX01ZbWvzFUW7Rg30GvPTn5adUAuQACeenPy16tSoEKoN8vc8P/GYf/KKIKH98z7Xh/wCMw/8AlFBJ3n9x+cPTWL7eceyJb9TegVtG83uPzx6axLeAfnEvV0vQKzVfk+NFnYQ7jEXmt8T+zaVpm9A/McT8g/2DWZbi85vmf2atN3o/QcT8g/2DVs8qvjxe3TdlH2iL5NPsipVQ9jfo8PySfYFTK0OJUqVKgg4rZiPNFMS2eIOEAPR9sADXFtTYCoWH3ahT2PlMn5sXMd2H6wENm010JtV3XiWQKLsQo7SbDzmih7Zm6KQtAwlkbgFigIQA5wQxey3Zted6kTbsQukyNntNLxic1mSQZcrRm3RsVUjnVw0yixLKL6i5Go7fJXrMLXvp29VBSY3d0TRyRTYjESJImRgSgFrg5gFQWbTn4684/diOUzEyTI00SRM0bBSFjN1KkC4Nyb+WrviDtGvLXn5KYSC17i3beoIm0dmiaMRmSVACpzRuUc5eQLDW17X7bVFGwQxjMs00wjcOiyFcoZe9Y5UUsR1XNddpbYWGXDxMrE4hyiFbWBClulc3tYHlen2BthcWjsisvDmeEhrXLRtlYixOl+VUQI90ogLcSU/nfsvmvung6L3ni5+Ovcm6sTK6l5LPiRijqNHVgwA6Pe3Uac/HUzYe2ExSuyBlySPGwa17o1mOhOl6sBID1g9mtQDGH3SvLimmfNFNiVnEanokoqZRJcX0ZAeibGwvXefd5kTEDDlXOJmMkyz6oVdcsiLkAIuALXv11Y7U2zHh3hSQnNPJw0trrYnpa6CwOtedl7bjneeMAq0EpiYMQMxCq10ANytmH11fY67D2YuGw8UCco0C37T1sfKbn+dV+K3WikXGqzyZcbbigFRlsgT2s5dNAOd6vb9VM7AcyB5dKgHZt0UcTiSaZ+Phxh3JyCyC9itksG6R7ascZsVJFw6lnHAdHUi3SKLlAe41BB1tavOwtvxYrDriFvGjMy+2EKQVYqb625g9dWMk6qAWZQDyJIAPkvzoIWxdkLhuLkZm4szzNmtoz2uBYDTQVXYPc+GKRJUeUSJJJJmut3Epu8T9HWO+oHMW51ftKoNiQD2E2NdKexQ7M3YXDn2iWREzl8gCWbMScjsVLMgubLcWr1u5sZ4Xlmn4XHmK8QxAhDlW2YBtQTzPkHO16vKVUPSpqVA9D++feYf+Mw/+QUQUP7495h/4uD/JQSt5j7T84f2NYrt0/nEv71vqHrrad5j7SP3h6axLeSLNiJPE3oFZq+fx3s7CDcYdKb5v+1aZvSbYHEH/AND/AGKzLcbvp/mf7Vpe9v8A4/E/IN9mrZ5VPN7dO2OfzeH5JPsCplRtmC0MQ7I1+yKk1ocSpUqVAxqo2tgXbEYaVRnSIyZ0uLnOllYX0JBuPIxq3pUUGbP3alVsHxVWRYuOXBIITiG8aAHvgvLTQVcbnbNfD4OKGYAMufML5hYyMQL8iMpAtV3SoM8xO6uKRpOBa2GYy7PuwsWkYNLE4vooF1BPUx7Ks9o7MkWPCRLh+InSM5yo7qzLckKxyXZybtrb+dF9K9PIz7YO7uKSPZweOxw+JlklvIpIRg4S1ibmzLoOw0Q7l7Mkw8c6ygKXxU0q2IboyPmUm3I26qvWlUc2A8pFcJdpQr30sa+V1HpoAzY27uISVCYhGVx0s7SZ1JaF1cCM5TcliU6J0GW/MCpO52z148rx5vYqsXgV1KlJJRaZbN1KF07OKRRWuPiKhxJGVYEq2YWYAXJBvrYVIVgeRv5NaAe3o2F7ImwcgjRuFPmlzW9zyOMov33TKG3iqlxu6creyWEaZ5MfFOjZhfhIY82vNTZXGXrzeOjqGVWF1IYdoNxpz1FeBiUJy51zXtbML3te1u22tAJjYc3smSSVGl/OOLCySCOy2ACu5OfKouOGBlPM3vpZ7xbOeSfCSKvFiikYyxkgXzRlVezdFspPI9txyqyj2rAxIWaIkGxAdbg9nPnUpZAeRB8hvQA+7W7uIgTCM6C0LYjNAGU6SuTG4PekqvRt2OfGK6YDdzEQqma0/wCbzRZMwAjMkhdQpbQoFIQka2QaEUbUqAEw+45eaEYo8WOPBRQmQNZzLHLmJHXYi2vXyox2c8xz8dUU8RuHkYtdPes1+THW4qVSFA9IUqegVNSFPQKh7fU2jw/8Zh/8wohoT32x6EQxAksMZhs1lJVfbVNi9soa1ja99aC13m9x+cPTWI7yE+yZbeF6BW3bz+4/OHprEt4x+cy/vegVmr5/He1sv9xj0p/mf7VpW9//AI/E/IN9ms13D0M/bdb+Y1pO+I/+n4n5Fvs1bPKpL26Nu5t3OUjZ8ytGhjkMbRBnN80ak6OQADob+WiWhHGkCNMHLMhaRUAsBFwo1t7YOlfOTYLY87EAAGiDZU7MrK5u8blGPhWAKt4iVKk+O9aHBOpUqVAqaq/aLSiSPIxCm+YBMwGUE3J6rmwrhsrHzOVWWEp0RmfUAnLc2GXTXQgkeK9qKt6VUkm2Zha2GY8wedhZVN+91Fyw0vfLpeu208dMoIjiJYpcNqQGIbS1tbELobXzjTQ0FrXB8FGecaHyqD6KqdpYrELNlS5j4Y6XDzdPpg8hY8kJ1Fr9fKmO1cRla2H6QVrXLWJVRYWC6FjqNbdV76UEyXYWGbvsPCfLGvqqBNuTs9ueDh/kuX+1q7SbUmDC0JKkke+toUAZuhmAN2sBfkb8tOEe151ADRZiSFXMSrEsXHg2sCEuBqFJOttYJK7q4MIkfsePJHmyC17ZxZ9eZLdZqbBsyFBZIo1HKwQAf2qHjsfMkxCxF48q2sCOkS19bHqAFuWupGlPPjZuHC4jILG8iC7FRa41K3B6uXi8dUd8JsXDxR8OOGNU16IUW1Nzz8dR4d2MGjiRcNErhiwIW1iy5WIHK5UWqsw28c8oZ44Mwymw6WjhXYZjl1vlQW6sy872EzE7ckjzEwOUW/S6Q63tpk5WVdefTFB4TcfZ4P6HD/Nb+YE6DxVLi3awa97hYB5I19VeZNrPkhdYi4kUEhbkLdlB1y62DE9V8pr3JtGRZuHwWKZrZ9bAWTXvbHVm6/eGglR7NhXvYox5FA9FSUQAWAsPFVRNteVXZRh3YBrBgTYi5172wJ6tba6kU+P2tNHI6rhmkVVzBw2jaXy96db6WqC5pCqTDbXllSYiIoyR3Guc5ygYIVsLsDcEeJfCrlHtucsqexWubAt0ggPFyE3ycsvT8lUEFKh47VxLjKIDGSy9I3YAXTNzQDkza/FNT9l46SVmzRtGoUWDAjXM99SBfohPPQWdKlStQV228cYkXJbO7ZFJFwvRZixA52VGIHWbDroD2vFKDhneRws2Lw75S6usuZ1s1lRcjqFW6rdekNSaOtvSRcPJKWBY9DhgtJmGoaNVBN153tYddBu02jEcKhIxI2LwzLJGuQTIMQuYheaMraNH1HXrqgu3n9x+cPTWKbw6YiW1++18wrat5/cfnD01iO8ptiZbdbegVmq5/He1svtxO+n+Z/tWl75m2z8T8if7Vmu4ws0vzP8AatK30F9nYkdsR9FWzzq+PN3cPy7LcIoYGSXFqGlVHCMCEIa7MpHACsq9oIUi5NXexsU8IHsgL7c9+NG+eIubBU5AqLBVF73tqbnWBiYmniXKDnWLgYiNQC6G6NfKSM6NlsRcZlfSoG3ZlSDFqYyvsiNY44AuRmkN1aYR3JiW7Ri7dajrtfu5DrC4uOQExurgc8rBreau1BOBxc0L8V24qwrwpcsWRFCsuYLID7Y6ac1ANmy2OlEe09tJCxW2dgLsMyqqA8jI7kKl+oE3PUKIs6hYfacbsEBIY3sCCOWfn2XyOR+6a9bN2gsykqCrKbOjaMp52IHURYgjQg3FdkwyA5gqg66ga689fHRVZht4YWW5zKbEspUkqFAJJIFrWIseRvXlt4o9cquw0IIGjA8LXxH21RY6mxqx9gRfs0+iOy3Z2U4wUfLhp9EeL1DzCg5y7RjWISknIbWIUknNbLoBfrFcoNswuyqjFi3e2U6jW5vbkLEX7RUkYKMAjItiQSMotcAAG3LQAeavUWERTdUQHtCgHlb+2lBXvt6EO6kkBACWscvfOrdWgUoQTy1r1HtuJg2UklI+IQVZejrqLjXl1VLOz4i2Yxpmve+UXuORvbnqdfHTpgoxe0aC65T0RqvgnxeKgjPtiJYjK5KoGK3IPNSQSPF0TrUPDbyxtIyMroFv0mBN7NIt7AaD2pySeQt21avgYyuUxoVvmsVFr2te3bbrphgY/wBmnb3o562PnZvpHtoI67WjyyMA9o1ztdCNLE6AjXQGvCbbiLlDmV8+QKVJve9iLA6aG/ZbWpsWDjUEKigEZSAoFxr0fJqdPHXkbPiFiI0uNR0RoRyIoI022YUdkZ7MlswynS9rHly1UX8Yrz+XYMwUubn4rW99YXtzOVrDmbVMbBRlsxjQtcHNlF7jkb+Sua7LhH6qP6A8fi8bec0EOHeGE2BLKxHelST73TQanpLoOV664fbsD5sr94pZrgiwU2Y6jqNSBs2Efqo/F0R4vF4h5hXuLAxqSVjQEggkKBcHmDpreghLtuP202ISJQztY3vdgVy2vcZTeuUG8cR764OYgBVZ7jOypqBzOUm3ZfsqzXBxgFQigEAEZRYgcgR1imGCj/Zp9Edt+zt18tB4wWPSW+Qm45ggqfLY9Wh81Sq4YXBRxiyIF1J8d2N2Nzqbn+wqRQKuWKlCIzEqoVSSWNlFhzY9Qqkl3gEkvChYIt8vHkVuG7eBCdFkbnrm58s2tqeTbPElgWV1fDiZczsoj1aOQwZhmKsjOFYHokELcWINBVy4tw6zyR4lEZI14siNIBKsgctkBvwZDlBAy3yroK7bffMmDyqzhcdFJJM0bRLmkmAyxqwvqW8dgupJOtkssjOiyifiSOFlSS4hcM1pIo0OjosWZ+Ivgi5uSKg7V2skmGwkXEzyLjoUJ1ObhYm3fci2VQSL3F6oK95/cfnD01iG8i3xMt/C0+iK2/ef3H5w9NYpvCL4iXU996B6qy18/jRa2Xe4puZvmf7fhWm73Qu+BnSNSztHZQouSbjkOusy3GOs3zf9q1Bdvx25P5h66W64pqq8y83Y8z6BOHwje1s+DxWcMmciPIxAVhIWkVw0ucnMA3ek+KrnHteBkgwGIR7q6nIurxsGTOc9yLqAb30NX3dBH4L+YeumG8Efgv5h6665aO3LTIfxeJkazps7ErK7BnDMDErC3thiEgWVhYW0FyASdKXElVoimCxLFWdpDIIyXZ1txSBJqwIAtoArEC1hRB3Qx+C/mHrpd0Mfgv5h66uWjs0yEcIMXEXMeHxSlY1WMARBXYO7nOpc5YwXyBQdF67gWKRt6T4FivMn366jeGPwX+r103dDH4L+Yeuplo7NMufdA/wLF/RT79eTvE/wLF/QT79d+6CPwX+r103dBH4L/V66ZaOzTLj3Rv8AAsZ9Bfv157pH+BYz6C/fqR3Qx+C/1eul+X4/Bf6vXTLR2aZR+6V/gWM/pr9+m7pm+BYz+mv36k90Mfgv9Xrpd0Efgt9Xrplo7NMo/dM3wLG/0x96l3TN8Cxn9Mferv3RR+C/1eun/L6eC/1eumajs0yj90r/AAHGf01+/TjeR/gOM+gn36kHeCPwX+r10u6CPwW+r10y0dmmUfuik+A4v6Kf9lOd4pPgOL80f/ZXfugj8F/q9dMd4I/Bf6vXTLR2aZcO6GT4Di/ox/8AZT90T/AcZ9FPv13G8Efgt9Xrpu6GPwW+r10y0dmmXDukf4DjPoL9+l3SP8Bxn0F+/Xc7wx+C/wBXrpd0Efgv5h66ZaOzTLgN43+A4z6Cf9lVe3to4icZUwuORSj3yFEbOQBGbh+9HS08nOrzuhj8F/MPXTHeGPwX+r10y0dmmQ7hcdiCsccuzsQIhBw5Yxw2QsMoQoM4IsA2unMdl6g4FcRh2yjA4rEwgERrMyBoVItkHSKyC3Ru2oGl6MO6GPwX8w9dMd4Y/Bf6vXVy0dmmQyMXOptDsqaANo8imNpQvWsYLALftvYc7E1ULs/GscLEMJMkUWIhYszA3WNyc5XOQjWJLZb5zrpyo/7oY+x/MPXXkbxR271/MPXTLR2aZet5/cfnj01i+3LeyJb+F6BWsbZ2skseVQ17g62t19hrJtvJmxEutrN/qK4TVFVc+GizCThdl42Ekxqy3GtnTW3Lm3lqcIdoa9/z8NPXSpV0xwRXJpsPtC4sXHb0k9deooNodef6afepUqk24XX7cJoNog6Z7X8NOzy05g2h8fq9+nZr76lSq46XnW8nD7RsO/8Appb7Ve+BtDXv7W06adn71NSpjpNcva4baFvf3IPv0v8AarymH2gP2h8rp5PCpUqmOF1z6evY+PsPdOWvTTTydKmwuG2gbg5+fW6cvpUqVMceHrX7cpYNom9uJy09sT+XvqSYbaNxficuXETxfGpUqaKXjXPk74TaJbQyagfrF00Pxq8xYXaNteJ/UT72lKlV0QuuXv2LtDtkH/5EP+3i+umhw+0Lm/E/qJ1dnS50qVIogmszYXaFz7rzP6xPvUy4XaJJ905G3ti/epUquOl51y7rhdoZdc9/lF7NNc3lrn7E2hb9Zy/aLz0+N4zSpVMcPcVuRwu0QT7pzNvbE5W/erqcJtAX7+9v2i6Hq99SpU0Q865e/YmPufdLWH6xed9ffU2IwuPvpxO9/aL5b99SpVMcPWv05jB7Qv8ArCPlF8XxvHXqHBY/Mt+JbS95F+9SpVZoh5iufL3LgMdm0MlvlF6z+9XNcHj7a8T+ov3qVKmOHqa58vRwWPvb2z+ovi+NUSXYOKYkmMkk6kuhJ0HxqelTREGSX//Z"/>
          <p:cNvSpPr>
            <a:spLocks noChangeAspect="1" noChangeArrowheads="1"/>
          </p:cNvSpPr>
          <p:nvPr/>
        </p:nvSpPr>
        <p:spPr bwMode="auto">
          <a:xfrm>
            <a:off x="155575" y="-1439863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267200" cy="33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countrylife.co.uk/imageBank/e/electric-lighting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1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7/72/Islander_%28steamship%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543675" cy="53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hUUExQUFhUWGRwbGBgYGBccGBgaGh0YGRgbGh0YHCggHBwlHRgYIjEhJSkrLi4uFx8zODMtNygtLisBCgoKDg0OGhAQGywkHCQsLCwsLSwsLCwsLCwsLCwsLCwsLCwsLCwsLCwsLCwsLCwsLCwsLCwsLCwsLCwsLCwsLP/AABEIAP8AxgMBIgACEQEDEQH/xAAcAAABBQEBAQAAAAAAAAAAAAAAAwQFBgcCAQj/xABJEAABAwIDBAYHBQYDBgcBAAABAAIRAyEEEjEFQVFhBiJxgZGhBxMyscHR8EJSYqLhFCNygpKyM0PxU3OTwtLiFSRjg6Oz0xb/xAAaAQADAQEBAQAAAAAAAAAAAAAAAQIDBAUG/8QAKREBAQACAgEDAwMFAQAAAAAAAAECEQMxIQQSQRNRsUJhcRQikaHBBf/aAAwDAQACEQMRAD8A3FCEIAQhCAEIQgBCFA7f6SsoSxgz1N4+y3+L5e5K3Qk2nkLLcb0sxTj/AImUbgwAfCfNMKnSTEf7er/Uo+pFe2tM21t6nhxBOZ+5gN+0ncFSNp9LKr5/eZB91lvza+agtuYyXB4JIqDOCbzJIMneQ4OHcoCpXM3U3KqmMWD/AMdqB0ipUHMPdPvUxszpzVpkBx9Yzg7Xudr4yqD+0IZiYKmZKsbvsXpFQxNmOh/3HWdzjce5S6wTZm2hTcJHfvHMK64npHXY4xVMNMRDTYGNSJPatccts7i0ZColPpfUb7T2uG/M2PNsKU2b01oVHZX9QnQzmYe8ad471XuhaWdC8a4ESLg6FepkEIQgBCEIAQhCAEIQgBCEIAQhCAjtv4/1NFzh7Rs3tO/uEnuWXYmtJJ37/rirf08xfWZT4CfH9B5qiVn3WOd3V4mWJfCaPrcV1jn71GVKu8lStKVMVmw3+6qwOTarSfAOpH/iKKq4kFNsNis7MUz/ANJjx/JVpg+VQpgXcSq0naSNdJ1Kx3BNGvgar2m+TqlobSGyqDquIos3OqMDgPu5hm/LKmcZtVziSTd1/G+neoTYlaDVqD7I9W3m6rIdHZTFQdrmrvE1DNwr0W0izaAMyNfBdYXFFhlpgqIk6gyvRWLTrClTWehu33UwA8/ujrech+83eBxHeOeiArDOju0C45S0EcRE+G/uWpdE9qBzfUk3aJbzbw7vceS0xqLFiQhCpIQhCAEIQgBCEIAQhCAFzUeGglxAAEkmwA5rpUrpbtcvd6pp6rTf8Th8AdOYnglbo5No7pLi6dZ73gktEAHuA0N4sqZiqsbxCe4+vlE7pgjiN4VT21WyVnMzEiJa7ixwlpHaD3GQse/K+nG0tpCbXUZldUN9NwTjID1iLnTkOPanTKOVs79B3qi2SpYTLTq5byzKP66Rd9cio59ATcqfwYMOjSWN/qzuP9qb4jZ5c6xCZIqqRHuTdji1p7/PRTLsE0WJnyCXwOCaXiR1G9Z07wPs8pJDf5kAvs/AinQpsI63tu456kGO5gY08w5cPbBM6qQNbVxu47+BJkqLxT43338k4Dcug8lzUFkszrD4JFwRRDnZ2INE5gTbd2rTujlWo2k2vUIa43YCBJEam+h0hUTojswVH+tqiaNPUH/MduY3yJ4COIVqq4h73FzrToNzRuAjcAl0a+7I6UU6pDHwx50+67sO48j4lT6yHDVGh3W08latgdI/VuFKq7NTNmvOreAcfu893Zo5l9ysXRCEK0hCEIAQhCAEIQgGm1cV6qk9+8C3abDzKzbEjf8AXJXXpjUik0cXeUEe9wVJxmiyzXiru1alu9V7G4dtVon2qJt+Km/cf4ahP/FUxtQ2Pao7A1If1vZNnfwusfCZ7QEsRTdtHT65pzXBycp+BTt+CLfaF5M9u9c1aRIgD6j9Uw92XRmnPF5/I0R/9i9OHMniVYNj4Atw4dHHxcSPcxqXwuyiZJhMKk7B3XeLcKbA22Z8OPJo9ge93OWcFbX7Pa0FzoIaJPE8u+w71T9qsLiXPE3mRoOXIcuSZI01z3b0gwz3p7h6bSYExz3JV2EbPDsRsaMmt/VWXo50afinW6rBGd/AcB+I7h8AUdFui9TFVg1ohjbvfuA+J4D9Stt2fsynRpClTbDR4k7yeJT1sdKU7ZDGNa1jQ0NEN5Df3m5J3mVG1qEBXfHYZVvaGFyqrC2rFVpS1KpIAKc16UpiBCysXGj9D9ompTNN5l1KBO8tPsk8xBHcOKsConRioW1qbtzwWO8JHm0DvV7WkvhFCEITIIQhACEIQFf6XUpaw8J/upn4FUraei0Pb1LNT7D8CB5kLOtsO6srLPtcViuyT2qNZS65HJSufrAHRLV9n/vQBo6CO+J80QVYaWzfXYVlQe1EHtbYnylebE2Mwh5qSIBjmVYtg1adHCEP9oA2PAgH4qA/8Xa+rawkl3ACdPh3hI00zDFtEU2tsD4wAJ703NAixsn9bpOTGUNFky2ltcFnGobT73dwgQnsaMa2HznI32Rdx4ncPrieCYYvZhiIgcFMbKqgCPo9qkzlqWARCZ1W2SBoF1sno4+s8k9Wm0jM/wD5QN7uXuFxfK2wL9bt5xyST4gNAytboB9a8SqCT2K1tJoZTGVo8TzJ3nn3CAIFlpPkAqiYbFFp5KzbPxmgkD33uqiKe41squbVpiFaK1woLHsCoKlVbdM6tOOxSm0CASkaODc8AmGN3OfYH+Eau7goqofbCqAZPwvae4Ef6LQVQsMaVNsNl3MjWL9yuOyscK1MO0OjhwPyRiMjxCEKkhCEIAQhCARxbCWOA1iR2i48wFl/SCkGyBpJj+HVp8CFqyzLpBldUcHZhlLgC0A2nqggkaC2qzzViptQ9cKw7MM1GzuBI7Yt5wop+B/eDI5rxwFneBie6VIYKu2m5z3CQ0ERzIdHgYS+DJ7W2i7K65kkt8AxvuCiBVgAAyX+TQfiYP8AKkcVXzhomNT2cXdwEpJryX2aZNmgDuaAOMeaQTlPEy6x+QAXBxZJtNrD64qPrvyDILn7RG8/dEbhx3nsBQypENGp1KDT+ExpFgVYsFtEUgCfaNwPj2e/3VbDUxTEm7+G4c3c/wAPjwT/AA4MlziSTx39qNnpbvWEfvA4uDtSU3x9KRnb3j4pjsjGw4h12Osfmp+hgsukkHQ7kYW71RnJ3FcbS3wn2GqEapXbFB1IyA0NP3jHbzPYASop2LkRd3Z1WmbfxEf0rVmt+AxjTYnX4cky2ri2tBmfefCY855KLwNUmATbgLDl/qZKk9pU8wMDUAp7GlWq4txd1Rlvrq/xNgf4QF3TJOsk7yblOcVhQ02EWRhKd1nm0wdUAGm6c4DaHqKwIMsNndnHtGvik9qYYsgqPoixP1zUYU840sGbhCh+iuLz0cp1YY7tW/LuQt2KZQhCAEIQgBZptlvWM/R3+a0tULb9GKjwfvOPi4keRCjNWKjYuhLxzTnK99Oox2rIJJ9oXDbzciSBynkusezfwT31gewPiSQWO43Ee73KIdZ5iMQc2QTOhA13WHEz8FK4Sv6uznS/QkXyDe1p0nie0DemO16XqKjiLF4nNvg2Ibw3ydbxbe3wzCQCZa3zPYOHPTtRRE8G5zlbqeG4K19Gtj0xM9aoR1Xbm9nz9yqOEcAIFuQ954qxbLrmN55N+MblKjnHYb1biHajcEkahPyC62hjQ6IidMrIPi647xm7kwfi3tEexO5uve72j2THJPQ2mqXV9t2Q/d1f4bv5iFYNlbfDGhkEgaZjMHuCz2g526VK4OrESqibdrPtGqx8udLid0qJc4bhA9ydUqgc0wPr6CatcJ0VEktne0DJ+v8ARTjTa2qrWDqda+in8NXBsqhEq+GvOp4THvTXD0wHCyl6jLHUfNMKw63zSynhWN8pTa+Dz0ragSO5UqjiIflPsnyWhU3ZmDsVAxlHLVc3mQubj+y70sHQx8VKrdxA/KYH9yEdDaRFWofsho8Sf0KF1Y9Mr2tqEITIIQhACqvSrCHMXDQw7vgNd3ANp/1Kz1qzWNLnENa0SSbAAcVmuM6Xmvi2xLcKJZcXdmsajpv1SAQ0bgZuYbOWtKxR+Popns90FzPvado0U9jsN7QOo1HYq+9pa4EagrOKMelOCzNDssll220mzvO6rFIOueBuSRAPNzrT5rR8W8VGGYvp2HUdxWf7bwJZVdTOZzmGCb5WjuhoBtpAumR1g6rWiR1z3tb4nrO7g3tKmsFUdVAbfXRtm8rceZuq1hy0RL2zwac39vV81PbLxN+qHEjeSADyi/vU1TTej/R1nqZcBJG7XtJVV29hmteeP1uCb/8A9ZigMrauQcA1nyJTN+06jjLqlRx5vdfuCJBa9bQqOMU6NSP4HX7TClsH0exJuaTgOcfNMsDjCHBWTD7Qc5wBNuStJo/AvpSMzRx9r4CVGhjpvUpdwq//AJqT2nXJJUKahlG9H2k8PSAuXjuDvjCf4Wq1p9p39I/6lF0npzSco+pVeyJ9m02xHW/pH/Um1WoHOnOAObXfCUwaF2l9Wq+nE7gtoNYMpqMI3TI94TLH4dj3l7TM8LqKrpGliS0xKWNm96GWOlz6LUIpF0Rmd5C3vlC56K15Y9h+y6R/C6/vDl4uidMKnUIQmQXjnAAkmANSdAvVWPSDtD1eGy58nrDBcBJa1okkAcTlb/MihWOnHSkVD6thPq2uE/jNyCeQgkDsJvYRLW06PXJEEWO4an5Kq0XOLxTBDjUJDdZeRPszeZnWJmFMUuj2MeC04XEOiwORreUD1r2gDfPvWV3V7WfZW16eJachl1MAOm2ZmjXDjHsn+VNNo4eDIUds3ohtRj2PpUGUy0/5lVhkGxDsjt4kEQdVaNpYBzbOblMXEzB4A7xrB38jIBq/I3EJhrtvu9xUX0t6OOxDWVGmKjQGEE9V4ZoeTspaOceExQp9aI1t36K2YfBNFEBxBEXPAnf2IgrEsFsvIeu9sjUQ74gKyYQNyQDB48uUqwbT2K15mATpO/frxUWcJkMFun1vRYcN6WzXHST2Bp8g6Uu/Cka2PBzXj/lTzC0xudHI2/RWDZmGcbE2+t29AVqhgag62W3Ig+4yrFsbDiZcI33srTU2aPV5bCfugDy+UKqbR2VVpgubJbxaTbtGo7dOaNEa7Si8KJOqc+tcbENPbY+IjzlchjDvc08+sO8tg/lKVVHdMp3SSAw51EOA3tMx2xdvfCWoBZ1pD2mF0uKaVOilZrVembnX707rFMGjrd6qIyWno3i4rGxg0zrxDmx/cfFCbbKa51bq6+rcfzM+aF049Oer0hCEyCyH0r9JGHE/sxa+aQAlsXL/AFVQ6kaBgH8x4LXlm3pRZR/acOKjaYL6VU53tBHUdSIDrHiRykpZdHFI2x0lw2HxuGxLaTy2k2m4tHqxJy9b2XEZrk3vNjC2PpL0mp4RrQYdVf7NPMGmPvEnQbuZ8skw0vxNOvkpNNIDKWsbBLRlb1R1ZMzyyqN2/tZ9QF1X1hqFw65dq3rZQB93ORAFteaUv2FjZ+g+1amJo1H1HtcfWGIiwhsDsmdb8bqW2ns5tZsGxGh+B4j6sVTPRJXD6dYtblBIPi6pHxP8wWgJzzAzzHYL1LiPtcdwFxY7yeNvOzbC7TfTls2NoOl1buk2AzDMBcfXmB+UDeqRi6NlnfFVPJx+0xcTKfY1rKjG1DZx6piLwJEjjqJHBQDa0WKkNoVpoNaNZnwB+aWz0e4XYZdFgQeBF0YlrqFm7tQZnw+Sh9mbQIdkeTDrTwO4/XErraDngkEyRbj4ICw4bbvrSBmyu4E69h+B807xG0yBBsR9dxVBqA96fYLackNqk5fvakfMfXJGz0mMZSp1JMZXcRv7R8R5qIrYcsN/EaFPsW8A9Wcu48RxSZfaDpwU3yqeDAVIMjUaHf3J3Tx5+0A7no7xGp5uBSFVkaJHPxSCbw1ZjzDXAHg6Ae4k5T4zyXWP6sN0Kr7in2z9pObAdD2D7Lrx/CdW9gtyRJD910e1xAuu8PhhlDt8e/8AROq9Sm+mSOqQCY80ts7B+vIYz2BGd3AfdH4jbuKuRGWSQ6IYMy6sdCMreyZcfGB3FCsdKmGgNaIAEAIWsZV2hCEwFlPpwY4PwNRoBANZlzAzPa0Mnvkx+FasqX6XNlCts6o6YdQIqtMTpLXCN8sc7vhK9HO1I2NsfGVaLalKiHsMEZatJzm2DgCHFpBgiQSZB5gpbaeEotZmqkUan2qVZjmwZ1puiCCTMeCe+i/bYwmFeyvTqNJc0tAgkhtKnS+9a1JusaqZ2j6UcPTkeqe6NR/o0jzUTSstqnsfpScKwU6WKp5XS6MrSQSSCSS2LxxNhuWg+j7pAcZSqOdU9YWVMubKB9kGOqALT5hULGelbBC52c0k73CnPm1dUPTWxrYZgg1u4B4A8AxVJpPbYqtMOEH64EcwqTt3Z3q3G3VPlPDkb+BG5Vmv6Znty5sGW5mh7Zd7TTIDhpIkHwKhsf6bHP6r8GwjcfWOBjgQWHWOO4HUBFm4JdJ3F4dMqlci3BP9l7To4mmK1B2ambEGM7Hb2PA0d5HUWSeOwciWrL9mhi54Kla9VjqbXuLg8g3sWkts4HeCbOn8agnNIJB/1TrC9anUbN2w8f2uHm0/ypaPbsuC8cAmHrl5+0KdVW4lMJiyyxuw6j4jgefin7yCJaZB0PwPA8lWziUvgtp5DxadRpI7dxG4/AkFklXVEhUErvENsHNOZjhLT8CNzhvHwSTUANanOFpGZgkDWEi1qcYYw4XhMqfHCFzmgSJc0AjUEkD4rSaNJrGhrQGtGgAgBU7YdA1K7bWYcx7tPzR4FXRbYxlQhCFRBUXpB6QvUudTpYd7nNJaS+GgRvDRLnDwV6Vd6abBGJoktn1tMFzIEl1vYPGfepz3rwrHW/KiD0kYpx/yW9jDI/qcVFdIemuMcwsNWWOEOAYyDynLKYYjDicr7OFo0cO438+5IOpkaGeIP1PiFx3PL7uqYYfYrW6T0upkaXNI6w0LHcL6jvSdXGYWobl7HcYtfldpPco+thKbrluU8Rp5WXmCwYbUa4lrmCZBEzII0ve874ICuckLLjpzW2DSqi2IJB++B8wFy70b1DGU6iRDDf8AMrHsrZ+HYwv9dTc5twHOdOh0BbYyQQZmQnGN2s5zwadZrTFw7KWgySYNXMYvrz03nSckndZXi31FUxHo1xUAl1UgCBNOpAEm0zYXPimdToC4HrPaDzafi5XPa+3cTkAOJw77aMDDHIkU4B5Aquux9T8PkPc1GXPhPHuE9Pnf0ozCbIqYN/rcPimNfva4Qx7dYcMxBHaOyDdWLZ3TWhUIbW/8u/S96Tj+F32Ryd4lQtWvOop98n4BN3VZEfuwOAYD71nebC91rPT8k+GgVGtqAOBBG4tIIPYRqksJg4eZMAteD3scJWd0aIYZpuqUydTTJZPc2ApPA7dxtB+djzWZEOp1AJIOsOaJBjt5gox5cbexlwZydLJisGWG6auapDZG26GMEU3RUHtUXwKjY1gaPHNveBonJwLTZ1p0cLx2jeOxaMUDlleGkpw7GM2c08xonOG2MQbiexGhs26OsnMxx6pgxz0kcNfDsCl8TsvKAWS5p8e8biuKGDhwAYS8wGgXJmZ7fhBVtwXR2oGNz1esRLhlkAm8C+7iqk2W9KYaJjRK4bBPquDabZPLTtJ3dqvFPo5T+257uVgPK/mpXDYZlMZWNDRyRMCuRpsTZgoU4Jl5u48TwHIKQQhaoCEIQAhCEBiXTCgP2x74v618T2HTwUXUupbprUH7VU/3rv8Amn4eKgnVF52G/wC7f3rvy14/gjiKRF2mff47++VHuxQaeuC2eFv0Pkn9SpqmFV4NjHfv4SpyummE2cNLd9TwBPYjMz75PZb3rvCYNmUE03E6aiPN3DklMY1gsKeUg6zrbmvOvJ/dqW/6ehjhudGb6rd+b+r3rkvbEx7z8E4px9BeGn2wU/c0mBqKpgkMJj8JjvMpOo9x0EduX9VL08W5oDQxrgPvDvvFtY14QbWTI0LaWHh9dkLS3CSWdow9+7L4nwjiah1dH1yCUZScdXi3bPelyyOH19fqlMO64tr2fXkn9Szpdw3HWzejLsY9raYc6rqMoy5YvOckARbf5rbtn9B2U2ZXYjE1iNHVTTLh3tYHO/mJVZ9FFADEPI/2J83t+XktSXpejvv4/dXies8cmop7+hrwerVbHNpnyKVo9EXSM9e34WmfEu+CtaF1e2OT3U1wOz6dL2G3Orjdx7T8NE6QhUQQhCAEIQgBCEIATbaWL9VSqVYzerY50TE5QTEnsUTtfpfhaAePXMfUaDFNpklw+yY0va6x3bfSnFVw4VazsjtWizI1AIEec85UZZyLxwtI7f2t6yq6q5uUue5xH3c3b3dqZmqOKY4mqS0sMw68Tw4H6HYmLq7hY39/6rjnjbt1LrR/WxEFMjWnLyJ+EfFIVK4O9JsPWA/EPeoym2uHheMJBaBA1Gv/ALfkmO1I9YTeToDER7/cn+zmw3v79GfJNdqOmpPC3mSPePBeNj4zelKQZYXFz4Dd3mxSWOqluQCxdnM20pgOcII4TflvS+hadxDYPZAcO4g+SYbVwb6raWQSQXCAQDDw0TeARYg3m41vHZ6SYXlnv689ub1tznFfZ3+z2piQWuAqPLWmDUAaATOjAGiTHGw1kxfrCZahpOa4teXuY5rjPUDXOa683GUS4RMnsTZuwyAIOu4uGsbg2U82fssMeHEjNBAgm5LSIMjeTFoXpc3L6fHjymNm9Xr+Hk8PH6jLkxuUutz8lH0xxO/cJtYA21O/lGuiSwo64vcm55cBwCXrO0k2LZF+Z1+uCQaQOtI3EfHsuD4Lx8d3w+htkm6030Ut/e1OVOPz/otLWK+jLpD6rEhj2yK+VgInqkuJadIIJMWjctqXs+hmuL2/M3+Xg+t39XYQhC7HIEIQgBCEIAQhCAEIQgMw6aejx7nPrYYl+YlzqZjMCSSch3i/snz0WY1qjmEtqAyDBkEObGsg3X06q90p6H4fGt/eNy1ItVb7Q4T94cj3ELHk4t9NcOX29vnqo0gSwhzTu1Hhu7kzc4HTwJ38nceRgq0dKOh2JwDiSC6mTaowEsPAOEWPLwnVVqoGvJnqO/K5c2sse3Zjccp4N30Z3GR3OHz70UKV7nTlfvSpzM9oSN3/AGu1HYZCVYGu0N+G/wAN45hTbLGslnad2fjslKNSSTmlotpaez6hK1cTMy10G5G8O3kSL9m+FGYOsQ1oHfbXhu7E5cXHf26/OF5ueE9zswvjb2jWEEGYJsdIPEjhx5JQvGlswO4yCO761TUETrPMf9s+9ekTqXRyv70rjGm7To4gyYJvqCRM6yJ3zdIVqwIiwMyCC4R3C0SgUx93xPwC4IA+6OwfMpSY/BzZJzxJtPcvXPJblIAbzga89R4r17x949xPuakrawT2rTGps+7qhi3UntfTdDmuDmkXgi4I1Wp+j70gVsRXbhsSGEua7JUjK5zm3ylotJAcZEezzWSucfwjv+SWwOAq1SDSZVqEG3qmPdB3RlFjzXVwZ5YXw5+fjwzx8/5fUCFnXo3O1G1MmKZW/Z8ph1dzC9rhoG3z3kzmB0ERv0Verjl7pt4ueHsut7/gIQhUgIQhACEIQAhCEAIQhAcVqTXNLXAOaRBBAII4EHVZj0x9FbXzVwUNOpou0P8AASbdhPYQLLUUJXGU5lZ0+WcVhKlFzqdRrhBh1N4OYHlbXlY8iLpEU2OgtixEg6i94/RfSfSPozh8azLWZ1ohrxGdvfvHIyFkW3fRpjKdUNo021w49V+dreqNcwe4GRbedfDk5OG9x2cXP8VUC8aEk95jwmPJd03ibNvxi6vGB9FWNd/iPw9IcAXOd4BoH5lYMB6I6Y/xsTVfyY1rB+bMuX+l5L8Oy+r458svFe+g7/muHVeYC3PBejzAU7+pzni97neU5fJT+C2XRo/4VGlT/gY1vuCvH0F+bPyyy/8AQx+JfwwLBbFxNazKGIdzDHBv9WimMN6M8bUuWMpz/tKgP9mZbghbY+hwndrDL12d6jLcD6JD/m4gdjGT+Zx+CncH6McE32/W1f43wP8A4w1XVC3x9PxT4Y5ep5b+r/iIwXRfB0oLMNRBG8sBd/U6T5qWAjReoWsknTG23sIQhMghCEAIQhACEIQAhCEB/9k="/>
          <p:cNvSpPr>
            <a:spLocks noChangeAspect="1" noChangeArrowheads="1"/>
          </p:cNvSpPr>
          <p:nvPr/>
        </p:nvSpPr>
        <p:spPr bwMode="auto">
          <a:xfrm>
            <a:off x="155575" y="-2400300"/>
            <a:ext cx="38862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69580"/>
            <a:ext cx="3838575" cy="49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0.tqn.com/d/dc/1/0/X/g/morse_telegraph_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531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Pollution</a:t>
            </a:r>
            <a:endParaRPr lang="en-US" altLang="en-US" sz="32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Inequality and Poverty</a:t>
            </a:r>
            <a:endParaRPr lang="en-US" altLang="en-US" sz="32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Child Labor</a:t>
            </a:r>
            <a:endParaRPr lang="en-US" altLang="en-US" sz="32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Political Corruption</a:t>
            </a:r>
            <a:endParaRPr lang="en-US" alt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7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2215</TotalTime>
  <Words>310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Ion Boardroom</vt:lpstr>
      <vt:lpstr>Industrialization</vt:lpstr>
      <vt:lpstr>Understanding the Industrial Revolution</vt:lpstr>
      <vt:lpstr>Positive Effects of Industrialization</vt:lpstr>
      <vt:lpstr>New Technologies</vt:lpstr>
      <vt:lpstr>PowerPoint Presentation</vt:lpstr>
      <vt:lpstr>PowerPoint Presentation</vt:lpstr>
      <vt:lpstr>PowerPoint Presentation</vt:lpstr>
      <vt:lpstr>PowerPoint Presentation</vt:lpstr>
      <vt:lpstr>Negative Effects of Industrialization</vt:lpstr>
      <vt:lpstr>Taylorism= Scientific Management</vt:lpstr>
      <vt:lpstr>Industry and the Workers</vt:lpstr>
      <vt:lpstr>Life at Home</vt:lpstr>
      <vt:lpstr>Safety and Unemployment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Enterprise: Capitalism </vt:lpstr>
      <vt:lpstr>Captains of Industry or  Robber Barons?</vt:lpstr>
    </vt:vector>
  </TitlesOfParts>
  <Company>Denton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 and Class in Europe and the United States, 1830s-1917</dc:title>
  <dc:creator>Bredberg, Steven</dc:creator>
  <cp:lastModifiedBy>Steven Bredberg</cp:lastModifiedBy>
  <cp:revision>24</cp:revision>
  <dcterms:created xsi:type="dcterms:W3CDTF">2014-03-20T15:54:32Z</dcterms:created>
  <dcterms:modified xsi:type="dcterms:W3CDTF">2015-09-15T14:53:01Z</dcterms:modified>
</cp:coreProperties>
</file>