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6" r:id="rId9"/>
    <p:sldId id="262" r:id="rId10"/>
    <p:sldId id="263" r:id="rId11"/>
    <p:sldId id="264" r:id="rId12"/>
    <p:sldId id="274" r:id="rId13"/>
    <p:sldId id="276" r:id="rId14"/>
    <p:sldId id="275" r:id="rId15"/>
    <p:sldId id="277" r:id="rId16"/>
    <p:sldId id="278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25C20-2569-45A1-B7BE-5C577DA3BF6D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F4C66-01AA-4F2A-BAAE-E68C39943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15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27F2A8B-E6FA-4B2B-B8D5-AEFB084A8EBC}" type="slidenum">
              <a:rPr lang="en-US" altLang="en-US">
                <a:latin typeface="Arial" charset="0"/>
              </a:rPr>
              <a:pPr/>
              <a:t>6</a:t>
            </a:fld>
            <a:endParaRPr lang="en-US" altLang="en-US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3396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43199DB-12CA-4A05-825E-7904329B225E}" type="slidenum">
              <a:rPr lang="en-US" altLang="en-US">
                <a:latin typeface="Arial" charset="0"/>
              </a:rPr>
              <a:pPr/>
              <a:t>17</a:t>
            </a:fld>
            <a:endParaRPr lang="en-US" altLang="en-US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63402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4ACBC-945C-44AA-A4A8-19DC7737EEB2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774ACBC-945C-44AA-A4A8-19DC7737EEB2}" type="datetimeFigureOut">
              <a:rPr lang="en-US" smtClean="0"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0225AAD-6DFD-4F5F-91C5-08B0338D07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Europe?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Global Economy and the Rise of European Dominance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81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2" name="Picture 4" descr="http://lostislamichistory.com/wp-content/uploads/2013/03/Al_Andal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8439150" cy="626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588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Columbus and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Ferdinand and Isabella acquire a vast sum of Muslim gold during their conquest.</a:t>
            </a:r>
          </a:p>
          <a:p>
            <a:pPr lvl="1"/>
            <a:r>
              <a:rPr lang="en-US" sz="2400" dirty="0" smtClean="0"/>
              <a:t>Christopher Columbus was searching for funding for his expeditions.</a:t>
            </a:r>
          </a:p>
          <a:p>
            <a:pPr lvl="1"/>
            <a:r>
              <a:rPr lang="en-US" sz="2400" dirty="0" smtClean="0"/>
              <a:t>Believed the Earth was smaller than it was understood to be and thought he could sail to Asia.</a:t>
            </a:r>
          </a:p>
          <a:p>
            <a:pPr lvl="1"/>
            <a:r>
              <a:rPr lang="en-US" sz="2400" dirty="0" smtClean="0"/>
              <a:t>Runs into the Caribbean:  Seems to believe he is near Japan.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5588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do Europeans dominate the Indigenous Americans?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4.bp.blogspot.com/-0Kv5v5C6pAM/TpEKVQzLRVI/AAAAAAAACTw/ZDxbdIcsmyI/s1600/World+Civilization+animal+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0529"/>
            <a:ext cx="9165771" cy="534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761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153400" cy="792162"/>
          </a:xfrm>
        </p:spPr>
        <p:txBody>
          <a:bodyPr/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6494"/>
            <a:ext cx="8382000" cy="1554163"/>
          </a:xfrm>
        </p:spPr>
        <p:txBody>
          <a:bodyPr/>
          <a:lstStyle/>
          <a:p>
            <a:r>
              <a:rPr lang="en-US" dirty="0" smtClean="0"/>
              <a:t>Crop/livestock transmission is easier in the Eastern Hemisphere.</a:t>
            </a:r>
            <a:endParaRPr lang="en-US" dirty="0"/>
          </a:p>
        </p:txBody>
      </p:sp>
      <p:pic>
        <p:nvPicPr>
          <p:cNvPr id="8194" name="Picture 2" descr="http://yanko.lib.ru/books/natural/diamond_jared=guns_germs_and_steel-en-a.files/image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36171"/>
            <a:ext cx="68555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646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Guns, Germs, and Steel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Eurasian-African technology is more sophisticated than the Indigenous peoples of the Americas possess.</a:t>
            </a:r>
          </a:p>
          <a:p>
            <a:r>
              <a:rPr lang="en-US" sz="3600" dirty="0" smtClean="0"/>
              <a:t>Germ resistance is much more developed in Eurasian-Africans than Indigenous Americans.</a:t>
            </a:r>
          </a:p>
          <a:p>
            <a:r>
              <a:rPr lang="en-US" sz="3600" dirty="0" smtClean="0"/>
              <a:t>Geographically determined!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84822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Domination in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Mass die-off of American Indians.</a:t>
            </a:r>
          </a:p>
          <a:p>
            <a:r>
              <a:rPr lang="en-US" sz="2800" dirty="0" smtClean="0"/>
              <a:t>Hordes of easily accessible American gold flow into European coffers.</a:t>
            </a:r>
          </a:p>
          <a:p>
            <a:r>
              <a:rPr lang="en-US" sz="2800" dirty="0" smtClean="0"/>
              <a:t>Africans are undercut in the gold trade</a:t>
            </a:r>
          </a:p>
          <a:p>
            <a:pPr lvl="1"/>
            <a:r>
              <a:rPr lang="en-US" sz="2000" dirty="0" smtClean="0"/>
              <a:t>Must find another product to trade for European goods- labor!</a:t>
            </a:r>
          </a:p>
          <a:p>
            <a:r>
              <a:rPr lang="en-US" sz="2800" dirty="0" smtClean="0"/>
              <a:t>Europeans need labor in the Americas </a:t>
            </a:r>
          </a:p>
          <a:p>
            <a:pPr lvl="1"/>
            <a:r>
              <a:rPr lang="en-US" sz="1800" dirty="0" smtClean="0"/>
              <a:t>Indians cannot be easily enslaved – flee or die from Eurasian diseases.</a:t>
            </a:r>
          </a:p>
          <a:p>
            <a:pPr lvl="1"/>
            <a:r>
              <a:rPr lang="en-US" sz="1800" dirty="0" smtClean="0"/>
              <a:t>Africans are already resistant to Eurasian diseases!</a:t>
            </a:r>
            <a:endParaRPr lang="en-US" sz="1800" dirty="0"/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059734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 Overshadows the Middle East and East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Europe, rich from American plunder, undergoes a huge economic and technological expansion.</a:t>
            </a:r>
          </a:p>
          <a:p>
            <a:r>
              <a:rPr lang="en-US" sz="3200" dirty="0" smtClean="0"/>
              <a:t>400% global inflation rate.</a:t>
            </a:r>
          </a:p>
          <a:p>
            <a:r>
              <a:rPr lang="en-US" sz="3200" dirty="0" smtClean="0"/>
              <a:t>Muslim and East Asian Empires are not defeated, but simply left behind.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28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4075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GLOBAL EXCHANGES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219200"/>
            <a:ext cx="8540750" cy="4876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800" b="1" dirty="0" smtClean="0"/>
              <a:t>Biological exchanges between Old and New Worlds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/>
              <a:t>Columbian Exchange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400" b="1" dirty="0" smtClean="0"/>
              <a:t>Global diffusion of plants, food crops, animals, human populations, diseases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400" b="1" dirty="0" smtClean="0"/>
              <a:t>Columbus's voyages began and explorations furthered exchange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400" b="1" dirty="0" smtClean="0"/>
              <a:t>All continents effected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/>
              <a:t>Permanently altered the earth's environment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dirty="0" smtClean="0"/>
              <a:t>Epidemic diseases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/>
              <a:t>Smallpox, measles, diphtheria, whooping cough, and influenza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/>
              <a:t>Led to staggering population losses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/>
              <a:t>Smallpox reduced Aztec population by 95 percent in one century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/>
              <a:t>Contagious diseases had same horrifying effects in the Pacific islands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/>
              <a:t>Between 1500/1800, 100 million people died of imported diseases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dirty="0" smtClean="0"/>
              <a:t>New foods and domestic animals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/>
              <a:t>Wheat, horses, cattle, sheep, goats, and chickens went to Americas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dirty="0" smtClean="0"/>
              <a:t>American crops included maize, potatoes, beans, tomatoes, peppers, peanuts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dirty="0" smtClean="0"/>
              <a:t>Growth of world population: from 425 million in 1500 to 900 million in 1800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dirty="0" smtClean="0"/>
              <a:t>Migration of human populations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dirty="0" smtClean="0"/>
              <a:t>Enslaved Africans were largest group of migrants from 1500 to 1800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dirty="0" smtClean="0"/>
              <a:t>Sizable migration from Europe to the Americas </a:t>
            </a:r>
          </a:p>
        </p:txBody>
      </p:sp>
    </p:spTree>
    <p:extLst>
      <p:ext uri="{BB962C8B-B14F-4D97-AF65-F5344CB8AC3E}">
        <p14:creationId xmlns:p14="http://schemas.microsoft.com/office/powerpoint/2010/main" val="337188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Reconnaissance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b="1" dirty="0"/>
              <a:t>Ming China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b="1" dirty="0"/>
              <a:t>Expel Mongols, reestablish traditional Chinese institutions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400" b="1" dirty="0"/>
              <a:t>Reestablish Chinese tributary system; reestablish East Asian trade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400" b="1" dirty="0"/>
              <a:t>Resurrects Chinese fleet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b="1" dirty="0"/>
              <a:t>2</a:t>
            </a:r>
            <a:r>
              <a:rPr lang="en-US" sz="2400" b="1" baseline="30000" dirty="0"/>
              <a:t>nd</a:t>
            </a:r>
            <a:r>
              <a:rPr lang="en-US" sz="2400" b="1" dirty="0"/>
              <a:t> Ming Emperor seizes control from nephew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400" b="1" dirty="0"/>
              <a:t>Nephew flees abroad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400" b="1" dirty="0"/>
              <a:t>Emperor sends fleet to find nephew, reestablish Chinese influence, trade, tribute</a:t>
            </a:r>
          </a:p>
          <a:p>
            <a:pPr>
              <a:lnSpc>
                <a:spcPct val="80000"/>
              </a:lnSpc>
              <a:defRPr/>
            </a:pPr>
            <a:r>
              <a:rPr lang="en-US" b="1" dirty="0"/>
              <a:t>The Chinese reconnaissance of the Indian Ocean basin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5864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Reconnaissance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80000"/>
              </a:lnSpc>
              <a:defRPr/>
            </a:pPr>
            <a:r>
              <a:rPr lang="en-US" sz="2000" dirty="0"/>
              <a:t>Zheng He's expeditions 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/>
              <a:t>Ming emperor permitted foreigners to trade at Quanzhou and Guangzhou 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/>
              <a:t>Refurbished the navy and sent seven large expeditions to the Indian Ocean basin 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/>
              <a:t>Purposes: to control foreign trade and impress foreign peoples 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/>
              <a:t>Admiral Zheng He's ships were the largest marine crafts in the world 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/>
              <a:t>Visited southeast Asia, India, Ceylon, Arabia, and east Africa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Chinese naval power 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/>
              <a:t>Zheng He's voyages diplomatic: exchanged gifts, envoys 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/>
              <a:t>Used force to impress foreign powers, for example, against coastal pirates </a:t>
            </a:r>
          </a:p>
          <a:p>
            <a:pPr lvl="2">
              <a:lnSpc>
                <a:spcPct val="80000"/>
              </a:lnSpc>
              <a:defRPr/>
            </a:pPr>
            <a:r>
              <a:rPr lang="en-US" sz="2000" dirty="0"/>
              <a:t>Expeditions enhanced Chinese reputation in the Indian Ocean basin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274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alrahalah.com/wp-content/uploads/2010/09/ChinaZhengHeShip1405vsSantaMaria500px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529" y="533400"/>
            <a:ext cx="9163289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747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Reconnaissance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4000" b="1" dirty="0" smtClean="0"/>
              <a:t>End </a:t>
            </a:r>
            <a:r>
              <a:rPr lang="en-US" sz="4000" b="1" dirty="0"/>
              <a:t>of the voyages, 1433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4000" b="1" dirty="0"/>
              <a:t>Confucian ministers mistrusted foreign alliances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4000" b="1" dirty="0"/>
              <a:t>Resources redirected to agriculture and defense of northern borders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4000" b="1" dirty="0"/>
              <a:t>Technology of building large ships was forgotten, nautical charts destroyed</a:t>
            </a:r>
          </a:p>
        </p:txBody>
      </p:sp>
    </p:spTree>
    <p:extLst>
      <p:ext uri="{BB962C8B-B14F-4D97-AF65-F5344CB8AC3E}">
        <p14:creationId xmlns:p14="http://schemas.microsoft.com/office/powerpoint/2010/main" val="156274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MOTIVES FOR EXPLORATION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524000"/>
            <a:ext cx="854075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Portugal searched for fresh resources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smtClean="0"/>
              <a:t>Resource poor country block from expanding on land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smtClean="0"/>
              <a:t>13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to 15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century they ventured out onto Atlantic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smtClean="0"/>
              <a:t>Established sugar plantations in Azores, </a:t>
            </a:r>
            <a:r>
              <a:rPr lang="en-US" sz="2000" b="1" dirty="0" err="1" smtClean="0"/>
              <a:t>Madiera</a:t>
            </a:r>
            <a:endParaRPr lang="en-US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Direct trade without Muslim intermediaries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smtClean="0"/>
              <a:t>Bypass Italian trade monopolies with Ottomans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smtClean="0"/>
              <a:t>Asian spice trade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smtClean="0"/>
              <a:t>African gold, ivory, and slaves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Missionary efforts of European Christians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smtClean="0"/>
              <a:t>Christians urged to spread the faith throughout the world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smtClean="0"/>
              <a:t>Crusades and holy wars against Muslims in early centuries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i="1" dirty="0" smtClean="0"/>
              <a:t>Reconquista</a:t>
            </a:r>
            <a:r>
              <a:rPr lang="en-US" sz="2000" b="1" dirty="0" smtClean="0"/>
              <a:t> of Spain inspired Iberian crusaders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Motives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smtClean="0"/>
              <a:t>Gold, glory, God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b="1" dirty="0" smtClean="0"/>
              <a:t>Combined and reinforced each other</a:t>
            </a:r>
          </a:p>
        </p:txBody>
      </p:sp>
    </p:spTree>
    <p:extLst>
      <p:ext uri="{BB962C8B-B14F-4D97-AF65-F5344CB8AC3E}">
        <p14:creationId xmlns:p14="http://schemas.microsoft.com/office/powerpoint/2010/main" val="2975188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Exploration- Portugal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1600" b="1" dirty="0"/>
              <a:t>European exploration in the Atlantic and Indian Oceans </a:t>
            </a:r>
          </a:p>
          <a:p>
            <a:pPr lvl="1">
              <a:lnSpc>
                <a:spcPct val="80000"/>
              </a:lnSpc>
              <a:defRPr/>
            </a:pPr>
            <a:r>
              <a:rPr lang="en-US" b="1" dirty="0"/>
              <a:t>Portuguese exploration </a:t>
            </a:r>
          </a:p>
          <a:p>
            <a:pPr lvl="2">
              <a:lnSpc>
                <a:spcPct val="80000"/>
              </a:lnSpc>
              <a:defRPr/>
            </a:pPr>
            <a:r>
              <a:rPr lang="en-US" b="1" dirty="0"/>
              <a:t>European goals: to expand Christianity and commercial opportunities </a:t>
            </a:r>
          </a:p>
          <a:p>
            <a:pPr lvl="2">
              <a:lnSpc>
                <a:spcPct val="80000"/>
              </a:lnSpc>
              <a:defRPr/>
            </a:pPr>
            <a:r>
              <a:rPr lang="en-US" b="1" dirty="0"/>
              <a:t>Portuguese mariners emerged as the early leaders </a:t>
            </a:r>
          </a:p>
          <a:p>
            <a:pPr lvl="2">
              <a:lnSpc>
                <a:spcPct val="80000"/>
              </a:lnSpc>
              <a:defRPr/>
            </a:pPr>
            <a:r>
              <a:rPr lang="en-US" b="1" dirty="0"/>
              <a:t>Prince Henry of Portugal determined to increase Portuguese influence </a:t>
            </a:r>
          </a:p>
          <a:p>
            <a:pPr lvl="2">
              <a:lnSpc>
                <a:spcPct val="80000"/>
              </a:lnSpc>
              <a:defRPr/>
            </a:pPr>
            <a:r>
              <a:rPr lang="en-US" b="1" dirty="0"/>
              <a:t>Seized Moroccan city of Ceuta in 1415</a:t>
            </a:r>
          </a:p>
          <a:p>
            <a:pPr lvl="1">
              <a:lnSpc>
                <a:spcPct val="80000"/>
              </a:lnSpc>
              <a:defRPr/>
            </a:pPr>
            <a:r>
              <a:rPr lang="en-US" b="1" dirty="0"/>
              <a:t>Colonization of the Atlantic Islands </a:t>
            </a:r>
          </a:p>
          <a:p>
            <a:pPr lvl="2">
              <a:lnSpc>
                <a:spcPct val="80000"/>
              </a:lnSpc>
              <a:defRPr/>
            </a:pPr>
            <a:r>
              <a:rPr lang="en-US" b="1" dirty="0"/>
              <a:t>Portuguese ventured into the Atlantic, colonized </a:t>
            </a:r>
            <a:r>
              <a:rPr lang="en-US" b="1" dirty="0" err="1"/>
              <a:t>Madeiras</a:t>
            </a:r>
            <a:r>
              <a:rPr lang="en-US" b="1" dirty="0"/>
              <a:t>, Azores, other islands </a:t>
            </a:r>
          </a:p>
          <a:p>
            <a:pPr lvl="2">
              <a:lnSpc>
                <a:spcPct val="80000"/>
              </a:lnSpc>
              <a:defRPr/>
            </a:pPr>
            <a:r>
              <a:rPr lang="en-US" b="1" dirty="0"/>
              <a:t>Italian investors, Portuguese landowners cultivated sugarcane on the islands </a:t>
            </a:r>
          </a:p>
          <a:p>
            <a:pPr lvl="1">
              <a:lnSpc>
                <a:spcPct val="80000"/>
              </a:lnSpc>
              <a:defRPr/>
            </a:pPr>
            <a:r>
              <a:rPr lang="en-US" b="1" dirty="0"/>
              <a:t>Slave trade expanded fifteenth century </a:t>
            </a:r>
          </a:p>
          <a:p>
            <a:pPr lvl="2">
              <a:lnSpc>
                <a:spcPct val="80000"/>
              </a:lnSpc>
              <a:defRPr/>
            </a:pPr>
            <a:r>
              <a:rPr lang="en-US" b="1" dirty="0"/>
              <a:t>Portuguese traders ventured down west coast of Africa </a:t>
            </a:r>
          </a:p>
          <a:p>
            <a:pPr lvl="2">
              <a:lnSpc>
                <a:spcPct val="80000"/>
              </a:lnSpc>
              <a:defRPr/>
            </a:pPr>
            <a:r>
              <a:rPr lang="en-US" b="1" dirty="0"/>
              <a:t>Traded guns, textiles for gold and slaves </a:t>
            </a:r>
          </a:p>
          <a:p>
            <a:pPr lvl="2">
              <a:lnSpc>
                <a:spcPct val="80000"/>
              </a:lnSpc>
              <a:defRPr/>
            </a:pPr>
            <a:r>
              <a:rPr lang="en-US" b="1" dirty="0"/>
              <a:t>Thousands of slaves delivered to Atlantic island plantations </a:t>
            </a:r>
          </a:p>
          <a:p>
            <a:pPr>
              <a:lnSpc>
                <a:spcPct val="80000"/>
              </a:lnSpc>
              <a:defRPr/>
            </a:pPr>
            <a:r>
              <a:rPr lang="en-US" sz="1600" b="1" dirty="0"/>
              <a:t>Indian Ocean trade </a:t>
            </a:r>
          </a:p>
          <a:p>
            <a:pPr lvl="1">
              <a:lnSpc>
                <a:spcPct val="80000"/>
              </a:lnSpc>
              <a:defRPr/>
            </a:pPr>
            <a:r>
              <a:rPr lang="en-US" b="1" dirty="0"/>
              <a:t>Portuguese searched for sea route to Asian markets without Muslim intermediaries </a:t>
            </a:r>
          </a:p>
          <a:p>
            <a:pPr lvl="1">
              <a:lnSpc>
                <a:spcPct val="80000"/>
              </a:lnSpc>
              <a:defRPr/>
            </a:pPr>
            <a:r>
              <a:rPr lang="en-US" b="1" dirty="0"/>
              <a:t>Portuguese mariners dominated trade between Europe and Asia, sixteenth century </a:t>
            </a:r>
          </a:p>
          <a:p>
            <a:pPr lvl="1">
              <a:lnSpc>
                <a:spcPct val="80000"/>
              </a:lnSpc>
              <a:defRPr/>
            </a:pPr>
            <a:r>
              <a:rPr lang="en-US" b="1" dirty="0"/>
              <a:t>Portuguese ships with cannons launched European imperialism in Asia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47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– African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Europeans and Africans had been familiar with one another for thousands of years.</a:t>
            </a:r>
          </a:p>
          <a:p>
            <a:r>
              <a:rPr lang="en-US" dirty="0" smtClean="0"/>
              <a:t>No history of racial bigotry – Several Roman Emperors were black Africans.</a:t>
            </a:r>
          </a:p>
          <a:p>
            <a:r>
              <a:rPr lang="en-US" dirty="0" smtClean="0"/>
              <a:t>Europe lacked any large deposits of gold and had to trade for it.</a:t>
            </a:r>
          </a:p>
          <a:p>
            <a:r>
              <a:rPr lang="en-US" dirty="0" smtClean="0"/>
              <a:t>Europe traded iron and other goods for African gold (from the Gold Coast)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715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Reconquesta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 series of wars fought over 700 years.</a:t>
            </a:r>
          </a:p>
          <a:p>
            <a:r>
              <a:rPr lang="en-US" sz="3200" dirty="0" smtClean="0"/>
              <a:t>Fighting was between Christian princes in Europe and Muslims on the Iberian Peninsula.</a:t>
            </a:r>
          </a:p>
          <a:p>
            <a:r>
              <a:rPr lang="en-US" sz="3200" dirty="0" smtClean="0"/>
              <a:t>Spain is slowly developed as a kingdom during the period.</a:t>
            </a:r>
          </a:p>
          <a:p>
            <a:r>
              <a:rPr lang="en-US" sz="3200" dirty="0" smtClean="0"/>
              <a:t>1492 – The Battle of Grenada – Spanish win.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47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</TotalTime>
  <Words>912</Words>
  <Application>Microsoft Office PowerPoint</Application>
  <PresentationFormat>On-screen Show (4:3)</PresentationFormat>
  <Paragraphs>117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Courier New</vt:lpstr>
      <vt:lpstr>Palatino Linotype</vt:lpstr>
      <vt:lpstr>Executive</vt:lpstr>
      <vt:lpstr>Why Europe?</vt:lpstr>
      <vt:lpstr>Chinese Reconnaissance</vt:lpstr>
      <vt:lpstr>Chinese Reconnaissance</vt:lpstr>
      <vt:lpstr>PowerPoint Presentation</vt:lpstr>
      <vt:lpstr>Chinese Reconnaissance</vt:lpstr>
      <vt:lpstr>MOTIVES FOR EXPLORATION</vt:lpstr>
      <vt:lpstr>European Exploration- Portugal</vt:lpstr>
      <vt:lpstr>European – African Relationship</vt:lpstr>
      <vt:lpstr>Reconquesta</vt:lpstr>
      <vt:lpstr>PowerPoint Presentation</vt:lpstr>
      <vt:lpstr>Columbus and Contact</vt:lpstr>
      <vt:lpstr>Why do Europeans dominate the Indigenous Americans?</vt:lpstr>
      <vt:lpstr>Transmission</vt:lpstr>
      <vt:lpstr>Guns, Germs, and Steel</vt:lpstr>
      <vt:lpstr>European Domination in Africa</vt:lpstr>
      <vt:lpstr>Europe Overshadows the Middle East and East Asia</vt:lpstr>
      <vt:lpstr>GLOBAL EXCHANGES</vt:lpstr>
    </vt:vector>
  </TitlesOfParts>
  <Company>Denton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Europe?</dc:title>
  <dc:creator>Bredberg, Steven C</dc:creator>
  <cp:lastModifiedBy>Steven Bredberg</cp:lastModifiedBy>
  <cp:revision>4</cp:revision>
  <dcterms:created xsi:type="dcterms:W3CDTF">2015-01-06T16:38:36Z</dcterms:created>
  <dcterms:modified xsi:type="dcterms:W3CDTF">2016-06-09T18:03:12Z</dcterms:modified>
</cp:coreProperties>
</file>