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2" r:id="rId3"/>
    <p:sldId id="280" r:id="rId4"/>
    <p:sldId id="279" r:id="rId5"/>
    <p:sldId id="281" r:id="rId6"/>
    <p:sldId id="274" r:id="rId7"/>
    <p:sldId id="283" r:id="rId8"/>
    <p:sldId id="275" r:id="rId9"/>
    <p:sldId id="284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25C20-2569-45A1-B7BE-5C577DA3BF6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F4C66-01AA-4F2A-BAAE-E68C3994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74ACBC-945C-44AA-A4A8-19DC7737EE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Europe</a:t>
            </a:r>
            <a:r>
              <a:rPr lang="en-US" dirty="0" smtClean="0"/>
              <a:t>?,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Economy and the Rise of European Dominance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8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Domination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Mass die-off of American Indians.</a:t>
            </a:r>
          </a:p>
          <a:p>
            <a:r>
              <a:rPr lang="en-US" sz="2800" dirty="0" smtClean="0"/>
              <a:t>Hordes of easily accessible American gold flow into European coffers.</a:t>
            </a:r>
          </a:p>
          <a:p>
            <a:r>
              <a:rPr lang="en-US" sz="2800" dirty="0" smtClean="0"/>
              <a:t>Africans are undercut in the gold trade</a:t>
            </a:r>
          </a:p>
          <a:p>
            <a:pPr lvl="1"/>
            <a:r>
              <a:rPr lang="en-US" sz="2000" dirty="0" smtClean="0"/>
              <a:t>Must find another product to trade for European goods- labor!</a:t>
            </a:r>
          </a:p>
          <a:p>
            <a:r>
              <a:rPr lang="en-US" sz="2800" dirty="0" smtClean="0"/>
              <a:t>Europeans need labor in the Americas </a:t>
            </a:r>
          </a:p>
          <a:p>
            <a:pPr lvl="1"/>
            <a:r>
              <a:rPr lang="en-US" sz="1800" dirty="0" smtClean="0"/>
              <a:t>Indians cannot be easily enslaved – flee or die from Eurasian diseases.</a:t>
            </a:r>
          </a:p>
          <a:p>
            <a:pPr lvl="1"/>
            <a:r>
              <a:rPr lang="en-US" sz="1800" dirty="0" smtClean="0"/>
              <a:t>Africans are already resistant to Eurasian diseases!</a:t>
            </a:r>
            <a:endParaRPr lang="en-US" sz="1800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5973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Overshadows the Middle East and 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Europe, rich from American plunder, undergoes a huge economic and technological expansion.</a:t>
            </a:r>
          </a:p>
          <a:p>
            <a:r>
              <a:rPr lang="en-US" sz="3200" dirty="0" smtClean="0"/>
              <a:t>400% global inflation rate.</a:t>
            </a:r>
          </a:p>
          <a:p>
            <a:r>
              <a:rPr lang="en-US" sz="3200" dirty="0" smtClean="0"/>
              <a:t>Muslim and East Asian Empires are not defeated, but simply left behind.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029200"/>
          </a:xfrm>
        </p:spPr>
        <p:txBody>
          <a:bodyPr/>
          <a:lstStyle/>
          <a:p>
            <a:r>
              <a:rPr lang="en-US" dirty="0" smtClean="0"/>
              <a:t>Columbus arrives in the Americas and makes contact with the </a:t>
            </a:r>
            <a:r>
              <a:rPr lang="en-US" dirty="0" err="1" smtClean="0"/>
              <a:t>Arawaks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Technologically primitive, but Columbus is impressed with their good health and generosity.</a:t>
            </a:r>
          </a:p>
          <a:p>
            <a:r>
              <a:rPr lang="en-US" dirty="0" smtClean="0"/>
              <a:t>Begins to enslave them.</a:t>
            </a:r>
            <a:endParaRPr lang="en-US" dirty="0"/>
          </a:p>
        </p:txBody>
      </p:sp>
      <p:pic>
        <p:nvPicPr>
          <p:cNvPr id="3074" name="Picture 2" descr="Image result for columbus arawa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600200"/>
            <a:ext cx="3743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1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American Indians?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17,000 years ago, hunter-gatherers </a:t>
            </a:r>
            <a:r>
              <a:rPr lang="en-US" u="sng" dirty="0" smtClean="0"/>
              <a:t>crossed the Beringia Land Bridge </a:t>
            </a:r>
            <a:r>
              <a:rPr lang="en-US" dirty="0" smtClean="0"/>
              <a:t>from Asia to the Americas.</a:t>
            </a:r>
          </a:p>
          <a:p>
            <a:r>
              <a:rPr lang="en-US" dirty="0" smtClean="0"/>
              <a:t>11,000 years ago, rising sea levels “sank” the Beringia Land Bridge.  </a:t>
            </a:r>
          </a:p>
          <a:p>
            <a:r>
              <a:rPr lang="en-US" dirty="0" smtClean="0"/>
              <a:t>American Indian cultures had been “cut-off” from the rest of humanity for over 10,000 years.</a:t>
            </a:r>
            <a:endParaRPr lang="en-US" dirty="0"/>
          </a:p>
        </p:txBody>
      </p:sp>
      <p:pic>
        <p:nvPicPr>
          <p:cNvPr id="2050" name="Picture 2" descr="Image result for beringian hunter-gather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5372100" cy="261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98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54" y="198484"/>
            <a:ext cx="8465222" cy="635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3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Geographic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 Americas</a:t>
            </a:r>
          </a:p>
          <a:p>
            <a:r>
              <a:rPr lang="en-US" dirty="0" smtClean="0"/>
              <a:t>1 large domesticated mammal</a:t>
            </a:r>
          </a:p>
          <a:p>
            <a:r>
              <a:rPr lang="en-US" dirty="0" smtClean="0"/>
              <a:t>Major grain crops yielded less calories and took more effort to grow.</a:t>
            </a:r>
          </a:p>
          <a:p>
            <a:r>
              <a:rPr lang="en-US" u="sng" dirty="0" smtClean="0"/>
              <a:t>Were unable to use animal power to farm.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19534"/>
            <a:ext cx="320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Eurasia/Africa</a:t>
            </a:r>
          </a:p>
          <a:p>
            <a:r>
              <a:rPr lang="en-US" dirty="0" smtClean="0"/>
              <a:t>13 large domesticated mammals</a:t>
            </a:r>
          </a:p>
          <a:p>
            <a:endParaRPr lang="en-US" dirty="0"/>
          </a:p>
          <a:p>
            <a:r>
              <a:rPr lang="en-US" dirty="0" smtClean="0"/>
              <a:t>Major grain crops were calorie-rich and simple to grow.</a:t>
            </a:r>
          </a:p>
          <a:p>
            <a:endParaRPr lang="en-US" dirty="0" smtClean="0"/>
          </a:p>
          <a:p>
            <a:r>
              <a:rPr lang="en-US" dirty="0" smtClean="0"/>
              <a:t>Used animal power to farm.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do Europeans dominate the Indigenous Americans?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4.bp.blogspot.com/-0Kv5v5C6pAM/TpEKVQzLRVI/AAAAAAAACTw/ZDxbdIcsmyI/s1600/World+Civilization+animal+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529"/>
            <a:ext cx="9165771" cy="53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76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9019"/>
            <a:ext cx="8229600" cy="1600200"/>
          </a:xfrm>
        </p:spPr>
        <p:txBody>
          <a:bodyPr/>
          <a:lstStyle/>
          <a:p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181"/>
            <a:ext cx="8229600" cy="4525963"/>
          </a:xfrm>
        </p:spPr>
        <p:txBody>
          <a:bodyPr/>
          <a:lstStyle/>
          <a:p>
            <a:r>
              <a:rPr lang="en-US" dirty="0" smtClean="0"/>
              <a:t>Europeans carry diseases to which the American Indians have no experience.</a:t>
            </a:r>
          </a:p>
          <a:p>
            <a:r>
              <a:rPr lang="en-US" dirty="0" smtClean="0"/>
              <a:t>95% of the American Indian population dies off, mostly from smallpox.</a:t>
            </a:r>
          </a:p>
          <a:p>
            <a:r>
              <a:rPr lang="en-US" dirty="0"/>
              <a:t>Germ resistance is much more developed in Eurasian-Africans than Indigenous Americans.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Image result for smallp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98438"/>
            <a:ext cx="4933950" cy="283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6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Europeans vs American 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Eurasian-African technology is more sophisticated than the Indigenous peoples of the Americas </a:t>
            </a:r>
            <a:r>
              <a:rPr lang="en-US" sz="3600" dirty="0" smtClean="0"/>
              <a:t>possess: cultural contact!</a:t>
            </a:r>
            <a:endParaRPr lang="en-US" sz="3600" dirty="0" smtClean="0"/>
          </a:p>
          <a:p>
            <a:r>
              <a:rPr lang="en-US" sz="3600" dirty="0" smtClean="0"/>
              <a:t>Eurasians/Africans have regular contact with one another and exchange information: American Indians do not.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82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Gold!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Central/South America have large deposits of gold and silver.</a:t>
            </a:r>
          </a:p>
          <a:p>
            <a:r>
              <a:rPr lang="en-US" dirty="0" smtClean="0"/>
              <a:t>Indians are unable to fight back against the Europeans, who simply pillage their gold.</a:t>
            </a:r>
          </a:p>
          <a:p>
            <a:endParaRPr lang="en-US" dirty="0"/>
          </a:p>
        </p:txBody>
      </p:sp>
      <p:pic>
        <p:nvPicPr>
          <p:cNvPr id="5122" name="Picture 2" descr="Image result for incan g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26289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incan go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3325"/>
            <a:ext cx="39243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78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</TotalTime>
  <Words>373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Executive</vt:lpstr>
      <vt:lpstr>Why Europe?, Part II</vt:lpstr>
      <vt:lpstr>Contact</vt:lpstr>
      <vt:lpstr>Who are the American Indians? </vt:lpstr>
      <vt:lpstr>PowerPoint Presentation</vt:lpstr>
      <vt:lpstr>Geographic Differences</vt:lpstr>
      <vt:lpstr>Why do Europeans dominate the Indigenous Americans?</vt:lpstr>
      <vt:lpstr>Diseases</vt:lpstr>
      <vt:lpstr>Europeans vs American Indians</vt:lpstr>
      <vt:lpstr>American Gold!  </vt:lpstr>
      <vt:lpstr>European Domination in Africa</vt:lpstr>
      <vt:lpstr>Europe Overshadows the Middle East and East Asia</vt:lpstr>
    </vt:vector>
  </TitlesOfParts>
  <Company>Denton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Europe?</dc:title>
  <dc:creator>Bredberg, Steven C</dc:creator>
  <cp:lastModifiedBy>Steven Bredberg</cp:lastModifiedBy>
  <cp:revision>7</cp:revision>
  <dcterms:created xsi:type="dcterms:W3CDTF">2015-01-06T16:38:36Z</dcterms:created>
  <dcterms:modified xsi:type="dcterms:W3CDTF">2016-09-07T11:06:10Z</dcterms:modified>
</cp:coreProperties>
</file>